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xlsx" ContentType="application/vnd.openxmlformats-officedocument.spreadsheetml.sheet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entation.xml" ContentType="application/vnd.openxmlformats-officedocument.presentationml.presentation.main+xml"/>
  <Override PartName="/ppt/drawings/drawing1.xml" ContentType="application/vnd.openxmlformats-officedocument.drawingml.chartshapes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charts/style1.xml" ContentType="application/vnd.ms-office.chartstyle+xml"/>
  <Override PartName="/ppt/charts/chart1.xml" ContentType="application/vnd.openxmlformats-officedocument.drawingml.chart+xml"/>
  <Override PartName="/ppt/charts/colors1.xml" ContentType="application/vnd.ms-office.chartcolor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8"/>
  </p:notesMasterIdLst>
  <p:sldIdLst>
    <p:sldId id="361" r:id="rId2"/>
    <p:sldId id="363" r:id="rId3"/>
    <p:sldId id="364" r:id="rId4"/>
    <p:sldId id="365" r:id="rId5"/>
    <p:sldId id="309" r:id="rId6"/>
    <p:sldId id="312" r:id="rId7"/>
    <p:sldId id="366" r:id="rId8"/>
    <p:sldId id="287" r:id="rId9"/>
    <p:sldId id="323" r:id="rId10"/>
    <p:sldId id="274" r:id="rId11"/>
    <p:sldId id="367" r:id="rId12"/>
    <p:sldId id="332" r:id="rId13"/>
    <p:sldId id="318" r:id="rId14"/>
    <p:sldId id="321" r:id="rId15"/>
    <p:sldId id="319" r:id="rId16"/>
    <p:sldId id="279" r:id="rId17"/>
  </p:sldIdLst>
  <p:sldSz cx="12192000" cy="6858000"/>
  <p:notesSz cx="6858000" cy="9144000"/>
  <p:embeddedFontLst>
    <p:embeddedFont>
      <p:font typeface="Arial Narrow" panose="020B0606020202030204" pitchFamily="34" charset="0"/>
      <p:regular r:id="rId19"/>
      <p:bold r:id="rId20"/>
      <p:italic r:id="rId21"/>
      <p:boldItalic r:id="rId22"/>
    </p:embeddedFont>
    <p:embeddedFont>
      <p:font typeface="AvantGarde Md BT" panose="020B0602020202020204"/>
      <p:regular r:id="rId23"/>
      <p: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Segoe UI Light" panose="020B0502040204020203" pitchFamily="34" charset="0"/>
      <p:regular r:id="rId29"/>
      <p:italic r:id="rId30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EF2F76-CB1F-47BA-B0DA-DDD6E61B2375}" v="23" dt="2019-08-24T13:19:22.516"/>
    <p1510:client id="{76D30FE8-F5D2-C2C5-7C55-6352C618963A}" v="12" dt="2019-08-26T16:28:20.686"/>
    <p1510:client id="{9568874A-3F60-41C8-8702-B68127565D35}" v="1486" dt="2019-08-23T23:37:52.871"/>
    <p1510:client id="{E3672E9C-EA5A-EAFF-78B4-5A35826AAFF5}" v="23" dt="2019-08-23T23:24:55.303"/>
    <p1510:client id="{E69D2070-0D15-E79F-2E92-FDD0AA98A1E8}" v="147" dt="2019-08-26T16:09:01.19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Estilo Claro 3 - Ênfas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_16D_477093E6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Presencial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Planilha1!$A$2:$A$12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Planilha1!$B$2:$B$12</c:f>
              <c:numCache>
                <c:formatCode>#,##0</c:formatCode>
                <c:ptCount val="11"/>
                <c:pt idx="0">
                  <c:v>1808970</c:v>
                </c:pt>
                <c:pt idx="1">
                  <c:v>1900000</c:v>
                </c:pt>
                <c:pt idx="2">
                  <c:v>1700000</c:v>
                </c:pt>
                <c:pt idx="3">
                  <c:v>1800000</c:v>
                </c:pt>
                <c:pt idx="4">
                  <c:v>1900000</c:v>
                </c:pt>
                <c:pt idx="5">
                  <c:v>2300000</c:v>
                </c:pt>
                <c:pt idx="6">
                  <c:v>2300500</c:v>
                </c:pt>
                <c:pt idx="7">
                  <c:v>2500000</c:v>
                </c:pt>
                <c:pt idx="8">
                  <c:v>2300000</c:v>
                </c:pt>
                <c:pt idx="9">
                  <c:v>2142463</c:v>
                </c:pt>
                <c:pt idx="10">
                  <c:v>2152757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77-4EE2-BF65-64529100E4ED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A distância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Planilha1!$A$2:$A$12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Planilha1!$C$2:$C$12</c:f>
              <c:numCache>
                <c:formatCode>#,##0</c:formatCode>
                <c:ptCount val="11"/>
                <c:pt idx="0">
                  <c:v>329271</c:v>
                </c:pt>
                <c:pt idx="1">
                  <c:v>240500</c:v>
                </c:pt>
                <c:pt idx="2">
                  <c:v>300000</c:v>
                </c:pt>
                <c:pt idx="3">
                  <c:v>340000</c:v>
                </c:pt>
                <c:pt idx="4">
                  <c:v>350000</c:v>
                </c:pt>
                <c:pt idx="5">
                  <c:v>400000</c:v>
                </c:pt>
                <c:pt idx="6">
                  <c:v>400000</c:v>
                </c:pt>
                <c:pt idx="7">
                  <c:v>500000</c:v>
                </c:pt>
                <c:pt idx="8">
                  <c:v>650000</c:v>
                </c:pt>
                <c:pt idx="9">
                  <c:v>843181</c:v>
                </c:pt>
                <c:pt idx="10">
                  <c:v>1073497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77-4EE2-BF65-64529100E4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7969743"/>
        <c:axId val="317951439"/>
        <c:axId val="0"/>
      </c:bar3DChart>
      <c:catAx>
        <c:axId val="317969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7951439"/>
        <c:crosses val="autoZero"/>
        <c:auto val="1"/>
        <c:lblAlgn val="ctr"/>
        <c:lblOffset val="100"/>
        <c:noMultiLvlLbl val="0"/>
      </c:catAx>
      <c:valAx>
        <c:axId val="3179514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0070C0"/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79697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712220134248914"/>
          <c:y val="0.9288574178543979"/>
          <c:w val="0.16831960661267484"/>
          <c:h val="5.50128773043834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0.44095</cdr:x>
      <cdr:y>0.89415</cdr:y>
    </cdr:from>
    <cdr:to>
      <cdr:x>0.94878</cdr:x>
      <cdr:y>1</cdr:y>
    </cdr:to>
    <cdr:sp macro="" textlink="">
      <cdr:nvSpPr>
        <cdr:cNvPr id="2" name="Retângulo 1"/>
        <cdr:cNvSpPr/>
      </cdr:nvSpPr>
      <cdr:spPr>
        <a:xfrm xmlns:a="http://schemas.openxmlformats.org/drawingml/2006/main">
          <a:off x="5293101" y="5020746"/>
          <a:ext cx="6096000" cy="4001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indent="450215" algn="r">
            <a:spcAft>
              <a:spcPts val="0"/>
            </a:spcAft>
          </a:pPr>
          <a:r>
            <a:rPr lang="pt-BR" sz="1000" i="1" dirty="0">
              <a:latin typeface="Arial Narrow" panose="020B0606020202030204" pitchFamily="2" charset="0"/>
              <a:ea typeface="Calibri" panose="020F0502020204030204" pitchFamily="34" charset="0"/>
              <a:cs typeface="Times New Roman" panose="02020603050405020304" pitchFamily="18" charset="0"/>
            </a:rPr>
            <a:t>Número de Ingressos em Cursos de Graduação, por Modalidade de Ensino – Brasil – 2007- 2017</a:t>
          </a:r>
        </a:p>
        <a:p xmlns:a="http://schemas.openxmlformats.org/drawingml/2006/main">
          <a:pPr indent="450215" algn="r">
            <a:spcAft>
              <a:spcPts val="0"/>
            </a:spcAft>
          </a:pPr>
          <a:r>
            <a:rPr lang="pt-BR" sz="1000" i="1" dirty="0">
              <a:latin typeface="Arial Narrow" panose="020B0606020202030204" pitchFamily="2" charset="0"/>
              <a:ea typeface="Calibri" panose="020F0502020204030204" pitchFamily="34" charset="0"/>
              <a:cs typeface="Times New Roman" panose="02020603050405020304" pitchFamily="18" charset="0"/>
            </a:rPr>
            <a:t>Fonte: Censo da Educação Superior 2017 - Notas Estatísticas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158EA6-DA68-4C70-ABCF-2BA21DBFCF5C}" type="datetimeFigureOut">
              <a:rPr lang="pt-BR" smtClean="0"/>
              <a:t>26/08/2019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6CC89-D13B-4C84-8C1C-BE68277B7D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7403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t.wikipedia.org/wiki/L%C3%ADngua_inglesa" TargetMode="External"/><Relationship Id="rId7" Type="http://schemas.openxmlformats.org/officeDocument/2006/relationships/hyperlink" Target="http://www.bigdatabusiness.com.br/veja-como-a-mineracao-de-dados-pode-deixa-lo-a-frente-dos-concorrentes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bigdatabusiness.com.br/voce-sabe-o-que-e-big-data-analytics/" TargetMode="External"/><Relationship Id="rId5" Type="http://schemas.openxmlformats.org/officeDocument/2006/relationships/hyperlink" Target="http://www.bigdatabusiness.com.br/spotify-e-big-data-dados-sao-musica-para-seus-ouvidos/" TargetMode="External"/><Relationship Id="rId4" Type="http://schemas.openxmlformats.org/officeDocument/2006/relationships/hyperlink" Target="http://www.bigdatabusiness.com.br/os-grandes-e-impressioantes-numeros-de-big-data/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 FRASE ESCLARECE A IMPORTÂNCIA DE SE CONHECER MAIS SOBRE O</a:t>
            </a:r>
            <a:r>
              <a:rPr lang="pt-BR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NEGÓCIO COM A 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EXPLOSÃO DOS DADOS, </a:t>
            </a:r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6CC89-D13B-4C84-8C1C-BE68277B7D91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9771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Há uma diversidade de definições encontradas sobre Big Data e de forma semelhante se repete no que diz respeito as técnicas e tecnologias do Big Data.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McKinsey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[5] </a:t>
            </a:r>
          </a:p>
          <a:p>
            <a:endParaRPr lang="pt-BR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que diz respeito as técnicas de análise de Big Data, foram apresentadas 26 técnicas dentre elas são mencionadas as técnicas de classificação,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clusterização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mineração de dados, linguagem natural e aprendizado de máquina.</a:t>
            </a:r>
          </a:p>
          <a:p>
            <a:endParaRPr lang="pt-BR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Business intelligence (BI): </a:t>
            </a:r>
            <a:r>
              <a:rPr lang="pt-BR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Inteligência de negócios</a:t>
            </a:r>
            <a:r>
              <a:rPr lang="pt-BR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(ou Business Intelligence, em </a:t>
            </a:r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Língua inglesa"/>
              </a:rPr>
              <a:t>inglês</a:t>
            </a:r>
            <a:r>
              <a:rPr lang="pt-BR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refere-se ao processo de coleta, organização, análise, compartilhamento e monitoramento de informações que oferecem suporte a gestão de negócios. É um conjunto de técnicas e ferramentas para auxiliar na transformação de dados brutos em informações significativas e uteis a fim de analisar o negócio. </a:t>
            </a:r>
            <a:endParaRPr lang="pt-BR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Extract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transform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load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(ETL); R; Visualization e Non-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relational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database. Estas tecnologias já são utilizadas em quantidade de dados de menor volume, agora o desafio é utilizar técnicas e tecnologias já conhecidas e juntamente com técnicas inovadoras explorar o grande potencial do Big Data.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avanço da tecnologia tem permitido que </a:t>
            </a:r>
            <a:r>
              <a:rPr lang="pt-BR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incontáveis dados</a:t>
            </a:r>
            <a:r>
              <a:rPr lang="pt-BR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sejam trocados entre as pessoas por meio de diferentes ferramentas. Quando estas trocas apresentam um grande volume de dados variáveis, que podem ser analisado e processados em alta velocidade, toda essa carga de informação recebe o nome de Big Data.</a:t>
            </a:r>
          </a:p>
          <a:p>
            <a:r>
              <a:rPr lang="pt-BR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 dados podem vir de sites, posts de redes sociais, relatórios financeiros, ferramentas de CRM, aplicativos para smartphones, registros de </a:t>
            </a:r>
            <a:r>
              <a:rPr lang="pt-BR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IPs</a:t>
            </a:r>
            <a:r>
              <a:rPr lang="pt-BR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imagens, vídeos, </a:t>
            </a:r>
            <a:r>
              <a:rPr lang="pt-BR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músicas</a:t>
            </a:r>
            <a:r>
              <a:rPr lang="pt-BR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 vários outros tipos de fonte. Eles são classificados como estruturados (por exemplo, dados catalogados e separados em planilhas de Excel) e não estruturados (como se fossem “virgens” de alguma análise; dados brutos). Ao trabalho de refino e análise por algoritmos e softwares de alta capacidade processual, damos o nome de </a:t>
            </a:r>
            <a:r>
              <a:rPr lang="pt-BR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Big Data Analytics</a:t>
            </a:r>
            <a:r>
              <a:rPr lang="pt-BR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pt-BR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Vamos recapitular: BI interpreta as informações existentes na realidade e rotina da empresa, definindo assim as melhores hipóteses. Já Big Data, ou melhor dizendo, Big Data Analytics, aponta para novos caminhos a partir da busca e estruturação de dados que vão tornar o primeiro processo mais rico e eficiente.</a:t>
            </a:r>
          </a:p>
          <a:p>
            <a:r>
              <a:rPr lang="pt-BR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Agora que você já sabe que soluções de Big Data Analytics </a:t>
            </a:r>
            <a:r>
              <a:rPr lang="pt-BR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mineram dado</a:t>
            </a:r>
            <a:r>
              <a:rPr lang="pt-BR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pt-BR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com precisão inigualável e que ferramentas de B.I. </a:t>
            </a:r>
            <a:r>
              <a:rPr lang="pt-BR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tangibilizam</a:t>
            </a:r>
            <a:r>
              <a:rPr lang="pt-BR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informações para facilitar decisões.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Ao lado do Big Data, temos visto a computação cognitiva, também conhecida como Inteligência Artificial, é o desenvolvimento de sistemas computacionais modelados no cérebro humano [9]. O termo surgiu a primeira vez em 1956, em uma conferência na Universidade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Dartmouth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College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onde McCarthy criou o termo “Inteligência Artificial” e definiu como a ciência e engenharia de máquinas inteligentes[10]</a:t>
            </a:r>
          </a:p>
          <a:p>
            <a:endParaRPr lang="pt-BR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 meio da junção de big data e computação cognitiva é possível análises e soluções inteligentes. Como as ferramentas de computação tradicional não conseguem extrair valor e veracidade destas quantidades cada vez maior de dados, a computação cognitiva encontra no big data o que precisa para crescer, assim quanto mais dados mais os sistemas aprendem.</a:t>
            </a:r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6CC89-D13B-4C84-8C1C-BE68277B7D91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1961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6CC89-D13B-4C84-8C1C-BE68277B7D91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4083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F740-FECF-4259-AF5A-8C1752798432}" type="datetimeFigureOut">
              <a:rPr lang="pt-BR" smtClean="0"/>
              <a:t>26/08/2019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6A43-D60F-48DD-B0AA-9600EF5039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3610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F740-FECF-4259-AF5A-8C1752798432}" type="datetimeFigureOut">
              <a:rPr lang="pt-BR" smtClean="0"/>
              <a:t>26/08/2019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6A43-D60F-48DD-B0AA-9600EF5039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6536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F740-FECF-4259-AF5A-8C1752798432}" type="datetimeFigureOut">
              <a:rPr lang="pt-BR" smtClean="0"/>
              <a:t>26/08/2019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6A43-D60F-48DD-B0AA-9600EF5039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8264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4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FB0E7069-B1AA-4EC6-A179-8960D40D70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53516" y="-299633"/>
            <a:ext cx="8679413" cy="820820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066" y="6305261"/>
            <a:ext cx="1714249" cy="23085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01" y="6251248"/>
            <a:ext cx="1044639" cy="33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620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433" y="-220154"/>
            <a:ext cx="10426151" cy="7298305"/>
          </a:xfrm>
          <a:prstGeom prst="rect">
            <a:avLst/>
          </a:prstGeom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3FCD1997-5A4E-460E-8BE5-44B96C5F40D4}"/>
              </a:ext>
            </a:extLst>
          </p:cNvPr>
          <p:cNvGrpSpPr/>
          <p:nvPr userDrawn="1"/>
        </p:nvGrpSpPr>
        <p:grpSpPr>
          <a:xfrm>
            <a:off x="1" y="-1"/>
            <a:ext cx="6715276" cy="6858001"/>
            <a:chOff x="0" y="-1"/>
            <a:chExt cx="5036457" cy="5143501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DA872EAA-4D4D-43C9-921A-42CC183D759B}"/>
                </a:ext>
              </a:extLst>
            </p:cNvPr>
            <p:cNvSpPr/>
            <p:nvPr/>
          </p:nvSpPr>
          <p:spPr>
            <a:xfrm>
              <a:off x="0" y="0"/>
              <a:ext cx="1566882" cy="5143500"/>
            </a:xfrm>
            <a:prstGeom prst="rect">
              <a:avLst/>
            </a:prstGeom>
            <a:solidFill>
              <a:srgbClr val="01448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5" name="Parallelogram 2">
              <a:extLst>
                <a:ext uri="{FF2B5EF4-FFF2-40B4-BE49-F238E27FC236}">
                  <a16:creationId xmlns:a16="http://schemas.microsoft.com/office/drawing/2014/main" id="{7B31A60C-C273-412F-B545-74770C88021F}"/>
                </a:ext>
              </a:extLst>
            </p:cNvPr>
            <p:cNvSpPr/>
            <p:nvPr/>
          </p:nvSpPr>
          <p:spPr>
            <a:xfrm>
              <a:off x="2429298" y="-1"/>
              <a:ext cx="2607159" cy="5143501"/>
            </a:xfrm>
            <a:prstGeom prst="parallelogram">
              <a:avLst>
                <a:gd name="adj" fmla="val 14744"/>
              </a:avLst>
            </a:prstGeom>
            <a:solidFill>
              <a:srgbClr val="01448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1" name="Retângulo 10"/>
          <p:cNvSpPr/>
          <p:nvPr userDrawn="1"/>
        </p:nvSpPr>
        <p:spPr>
          <a:xfrm>
            <a:off x="1736810" y="0"/>
            <a:ext cx="2798393" cy="6858000"/>
          </a:xfrm>
          <a:prstGeom prst="rect">
            <a:avLst/>
          </a:prstGeom>
          <a:solidFill>
            <a:srgbClr val="014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066" y="6305261"/>
            <a:ext cx="1714249" cy="230852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01" y="6251248"/>
            <a:ext cx="1044639" cy="33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961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 userDrawn="1"/>
        </p:nvSpPr>
        <p:spPr>
          <a:xfrm>
            <a:off x="0" y="6007101"/>
            <a:ext cx="12192000" cy="850900"/>
          </a:xfrm>
          <a:prstGeom prst="rect">
            <a:avLst/>
          </a:prstGeom>
          <a:solidFill>
            <a:srgbClr val="014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066" y="6305261"/>
            <a:ext cx="1714249" cy="23085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01" y="6251248"/>
            <a:ext cx="1044639" cy="33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122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185" y="0"/>
            <a:ext cx="10287000" cy="6858000"/>
          </a:xfrm>
          <a:prstGeom prst="rect">
            <a:avLst/>
          </a:prstGeom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3FCD1997-5A4E-460E-8BE5-44B96C5F40D4}"/>
              </a:ext>
            </a:extLst>
          </p:cNvPr>
          <p:cNvGrpSpPr/>
          <p:nvPr userDrawn="1"/>
        </p:nvGrpSpPr>
        <p:grpSpPr>
          <a:xfrm>
            <a:off x="1" y="-1"/>
            <a:ext cx="6715276" cy="6858001"/>
            <a:chOff x="0" y="-1"/>
            <a:chExt cx="5036457" cy="5143501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DA872EAA-4D4D-43C9-921A-42CC183D759B}"/>
                </a:ext>
              </a:extLst>
            </p:cNvPr>
            <p:cNvSpPr/>
            <p:nvPr/>
          </p:nvSpPr>
          <p:spPr>
            <a:xfrm>
              <a:off x="0" y="0"/>
              <a:ext cx="1566882" cy="5143500"/>
            </a:xfrm>
            <a:prstGeom prst="rect">
              <a:avLst/>
            </a:prstGeom>
            <a:solidFill>
              <a:srgbClr val="01448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5" name="Parallelogram 2">
              <a:extLst>
                <a:ext uri="{FF2B5EF4-FFF2-40B4-BE49-F238E27FC236}">
                  <a16:creationId xmlns:a16="http://schemas.microsoft.com/office/drawing/2014/main" id="{7B31A60C-C273-412F-B545-74770C88021F}"/>
                </a:ext>
              </a:extLst>
            </p:cNvPr>
            <p:cNvSpPr/>
            <p:nvPr/>
          </p:nvSpPr>
          <p:spPr>
            <a:xfrm>
              <a:off x="2429298" y="-1"/>
              <a:ext cx="2607159" cy="5143501"/>
            </a:xfrm>
            <a:prstGeom prst="parallelogram">
              <a:avLst>
                <a:gd name="adj" fmla="val 14744"/>
              </a:avLst>
            </a:prstGeom>
            <a:solidFill>
              <a:srgbClr val="01448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1" name="Retângulo 10"/>
          <p:cNvSpPr/>
          <p:nvPr userDrawn="1"/>
        </p:nvSpPr>
        <p:spPr>
          <a:xfrm>
            <a:off x="1736810" y="0"/>
            <a:ext cx="2798393" cy="6858000"/>
          </a:xfrm>
          <a:prstGeom prst="rect">
            <a:avLst/>
          </a:prstGeom>
          <a:solidFill>
            <a:srgbClr val="014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066" y="6305261"/>
            <a:ext cx="1714249" cy="230852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01" y="6251248"/>
            <a:ext cx="1044639" cy="33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031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4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</p:spTree>
    <p:extLst>
      <p:ext uri="{BB962C8B-B14F-4D97-AF65-F5344CB8AC3E}">
        <p14:creationId xmlns:p14="http://schemas.microsoft.com/office/powerpoint/2010/main" val="16411356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682" y="0"/>
            <a:ext cx="10050636" cy="6858000"/>
          </a:xfrm>
          <a:prstGeom prst="rect">
            <a:avLst/>
          </a:prstGeom>
        </p:spPr>
      </p:pic>
      <p:sp>
        <p:nvSpPr>
          <p:cNvPr id="13" name="Parallelogram 2">
            <a:extLst>
              <a:ext uri="{FF2B5EF4-FFF2-40B4-BE49-F238E27FC236}">
                <a16:creationId xmlns:a16="http://schemas.microsoft.com/office/drawing/2014/main" id="{7B31A60C-C273-412F-B545-74770C88021F}"/>
              </a:ext>
            </a:extLst>
          </p:cNvPr>
          <p:cNvSpPr/>
          <p:nvPr/>
        </p:nvSpPr>
        <p:spPr>
          <a:xfrm rot="10800000" flipH="1">
            <a:off x="-1920240" y="-3"/>
            <a:ext cx="13427471" cy="6858001"/>
          </a:xfrm>
          <a:prstGeom prst="parallelogram">
            <a:avLst>
              <a:gd name="adj" fmla="val 14744"/>
            </a:avLst>
          </a:prstGeom>
          <a:solidFill>
            <a:srgbClr val="0144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066" y="6305261"/>
            <a:ext cx="1714249" cy="23085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01" y="6251248"/>
            <a:ext cx="1044639" cy="33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452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675" y="0"/>
            <a:ext cx="10318724" cy="6879149"/>
          </a:xfrm>
          <a:prstGeom prst="rect">
            <a:avLst/>
          </a:prstGeom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3FCD1997-5A4E-460E-8BE5-44B96C5F40D4}"/>
              </a:ext>
            </a:extLst>
          </p:cNvPr>
          <p:cNvGrpSpPr/>
          <p:nvPr userDrawn="1"/>
        </p:nvGrpSpPr>
        <p:grpSpPr>
          <a:xfrm>
            <a:off x="1" y="-1"/>
            <a:ext cx="6715276" cy="6858001"/>
            <a:chOff x="0" y="-1"/>
            <a:chExt cx="5036457" cy="5143501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DA872EAA-4D4D-43C9-921A-42CC183D759B}"/>
                </a:ext>
              </a:extLst>
            </p:cNvPr>
            <p:cNvSpPr/>
            <p:nvPr/>
          </p:nvSpPr>
          <p:spPr>
            <a:xfrm>
              <a:off x="0" y="0"/>
              <a:ext cx="1566882" cy="5143500"/>
            </a:xfrm>
            <a:prstGeom prst="rect">
              <a:avLst/>
            </a:prstGeom>
            <a:solidFill>
              <a:srgbClr val="01448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5" name="Parallelogram 2">
              <a:extLst>
                <a:ext uri="{FF2B5EF4-FFF2-40B4-BE49-F238E27FC236}">
                  <a16:creationId xmlns:a16="http://schemas.microsoft.com/office/drawing/2014/main" id="{7B31A60C-C273-412F-B545-74770C88021F}"/>
                </a:ext>
              </a:extLst>
            </p:cNvPr>
            <p:cNvSpPr/>
            <p:nvPr/>
          </p:nvSpPr>
          <p:spPr>
            <a:xfrm>
              <a:off x="2429298" y="-1"/>
              <a:ext cx="2607159" cy="5143501"/>
            </a:xfrm>
            <a:prstGeom prst="parallelogram">
              <a:avLst>
                <a:gd name="adj" fmla="val 14744"/>
              </a:avLst>
            </a:prstGeom>
            <a:solidFill>
              <a:srgbClr val="01448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1" name="Retângulo 10"/>
          <p:cNvSpPr/>
          <p:nvPr userDrawn="1"/>
        </p:nvSpPr>
        <p:spPr>
          <a:xfrm>
            <a:off x="1736810" y="0"/>
            <a:ext cx="2798393" cy="6858000"/>
          </a:xfrm>
          <a:prstGeom prst="rect">
            <a:avLst/>
          </a:prstGeom>
          <a:solidFill>
            <a:srgbClr val="014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066" y="6305261"/>
            <a:ext cx="1714249" cy="230852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01" y="6251248"/>
            <a:ext cx="1044639" cy="33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0188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934" y="-4"/>
            <a:ext cx="10342607" cy="6895072"/>
          </a:xfrm>
          <a:prstGeom prst="rect">
            <a:avLst/>
          </a:prstGeom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3FCD1997-5A4E-460E-8BE5-44B96C5F40D4}"/>
              </a:ext>
            </a:extLst>
          </p:cNvPr>
          <p:cNvGrpSpPr/>
          <p:nvPr userDrawn="1"/>
        </p:nvGrpSpPr>
        <p:grpSpPr>
          <a:xfrm>
            <a:off x="1" y="-1"/>
            <a:ext cx="6715276" cy="6858001"/>
            <a:chOff x="0" y="-1"/>
            <a:chExt cx="5036457" cy="5143501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DA872EAA-4D4D-43C9-921A-42CC183D759B}"/>
                </a:ext>
              </a:extLst>
            </p:cNvPr>
            <p:cNvSpPr/>
            <p:nvPr/>
          </p:nvSpPr>
          <p:spPr>
            <a:xfrm>
              <a:off x="0" y="0"/>
              <a:ext cx="1566882" cy="5143500"/>
            </a:xfrm>
            <a:prstGeom prst="rect">
              <a:avLst/>
            </a:prstGeom>
            <a:solidFill>
              <a:srgbClr val="01448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5" name="Parallelogram 2">
              <a:extLst>
                <a:ext uri="{FF2B5EF4-FFF2-40B4-BE49-F238E27FC236}">
                  <a16:creationId xmlns:a16="http://schemas.microsoft.com/office/drawing/2014/main" id="{7B31A60C-C273-412F-B545-74770C88021F}"/>
                </a:ext>
              </a:extLst>
            </p:cNvPr>
            <p:cNvSpPr/>
            <p:nvPr/>
          </p:nvSpPr>
          <p:spPr>
            <a:xfrm>
              <a:off x="2429298" y="-1"/>
              <a:ext cx="2607159" cy="5143501"/>
            </a:xfrm>
            <a:prstGeom prst="parallelogram">
              <a:avLst>
                <a:gd name="adj" fmla="val 14744"/>
              </a:avLst>
            </a:prstGeom>
            <a:solidFill>
              <a:srgbClr val="01448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1" name="Retângulo 10"/>
          <p:cNvSpPr/>
          <p:nvPr userDrawn="1"/>
        </p:nvSpPr>
        <p:spPr>
          <a:xfrm>
            <a:off x="1736810" y="0"/>
            <a:ext cx="2798393" cy="6858000"/>
          </a:xfrm>
          <a:prstGeom prst="rect">
            <a:avLst/>
          </a:prstGeom>
          <a:solidFill>
            <a:srgbClr val="014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066" y="6305261"/>
            <a:ext cx="1714249" cy="230852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01" y="6251248"/>
            <a:ext cx="1044639" cy="33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566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F740-FECF-4259-AF5A-8C1752798432}" type="datetimeFigureOut">
              <a:rPr lang="pt-BR" smtClean="0"/>
              <a:t>26/08/2019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6A43-D60F-48DD-B0AA-9600EF5039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39052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0" y="-3"/>
            <a:ext cx="10287000" cy="6858000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3FCD1997-5A4E-460E-8BE5-44B96C5F40D4}"/>
              </a:ext>
            </a:extLst>
          </p:cNvPr>
          <p:cNvGrpSpPr/>
          <p:nvPr userDrawn="1"/>
        </p:nvGrpSpPr>
        <p:grpSpPr>
          <a:xfrm>
            <a:off x="1" y="-1"/>
            <a:ext cx="6715276" cy="6858001"/>
            <a:chOff x="0" y="-1"/>
            <a:chExt cx="5036457" cy="5143501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DA872EAA-4D4D-43C9-921A-42CC183D759B}"/>
                </a:ext>
              </a:extLst>
            </p:cNvPr>
            <p:cNvSpPr/>
            <p:nvPr/>
          </p:nvSpPr>
          <p:spPr>
            <a:xfrm>
              <a:off x="0" y="0"/>
              <a:ext cx="1566882" cy="5143500"/>
            </a:xfrm>
            <a:prstGeom prst="rect">
              <a:avLst/>
            </a:prstGeom>
            <a:solidFill>
              <a:srgbClr val="01448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11" name="Parallelogram 2">
              <a:extLst>
                <a:ext uri="{FF2B5EF4-FFF2-40B4-BE49-F238E27FC236}">
                  <a16:creationId xmlns:a16="http://schemas.microsoft.com/office/drawing/2014/main" id="{7B31A60C-C273-412F-B545-74770C88021F}"/>
                </a:ext>
              </a:extLst>
            </p:cNvPr>
            <p:cNvSpPr/>
            <p:nvPr/>
          </p:nvSpPr>
          <p:spPr>
            <a:xfrm>
              <a:off x="2429298" y="-1"/>
              <a:ext cx="2607159" cy="5143501"/>
            </a:xfrm>
            <a:prstGeom prst="parallelogram">
              <a:avLst>
                <a:gd name="adj" fmla="val 14744"/>
              </a:avLst>
            </a:prstGeom>
            <a:solidFill>
              <a:srgbClr val="01448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2" name="Retângulo 11"/>
          <p:cNvSpPr/>
          <p:nvPr userDrawn="1"/>
        </p:nvSpPr>
        <p:spPr>
          <a:xfrm>
            <a:off x="1736810" y="0"/>
            <a:ext cx="2798393" cy="6858000"/>
          </a:xfrm>
          <a:prstGeom prst="rect">
            <a:avLst/>
          </a:prstGeom>
          <a:solidFill>
            <a:srgbClr val="014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pic>
        <p:nvPicPr>
          <p:cNvPr id="17" name="Imagem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066" y="6305261"/>
            <a:ext cx="1714249" cy="230852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01" y="6251248"/>
            <a:ext cx="1044639" cy="33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738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F740-FECF-4259-AF5A-8C1752798432}" type="datetimeFigureOut">
              <a:rPr lang="pt-BR" smtClean="0"/>
              <a:t>26/08/2019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6A43-D60F-48DD-B0AA-9600EF5039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5284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F740-FECF-4259-AF5A-8C1752798432}" type="datetimeFigureOut">
              <a:rPr lang="pt-BR" smtClean="0"/>
              <a:t>26/08/2019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6A43-D60F-48DD-B0AA-9600EF5039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014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F740-FECF-4259-AF5A-8C1752798432}" type="datetimeFigureOut">
              <a:rPr lang="pt-BR" smtClean="0"/>
              <a:t>26/08/2019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6A43-D60F-48DD-B0AA-9600EF5039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5394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F740-FECF-4259-AF5A-8C1752798432}" type="datetimeFigureOut">
              <a:rPr lang="pt-BR" smtClean="0"/>
              <a:t>26/08/2019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6A43-D60F-48DD-B0AA-9600EF5039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18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F740-FECF-4259-AF5A-8C1752798432}" type="datetimeFigureOut">
              <a:rPr lang="pt-BR" smtClean="0"/>
              <a:t>26/08/2019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6A43-D60F-48DD-B0AA-9600EF5039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7521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F740-FECF-4259-AF5A-8C1752798432}" type="datetimeFigureOut">
              <a:rPr lang="pt-BR" smtClean="0"/>
              <a:t>26/08/2019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6A43-D60F-48DD-B0AA-9600EF5039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0791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F740-FECF-4259-AF5A-8C1752798432}" type="datetimeFigureOut">
              <a:rPr lang="pt-BR" smtClean="0"/>
              <a:t>26/08/2019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6A43-D60F-48DD-B0AA-9600EF5039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7185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BF740-FECF-4259-AF5A-8C1752798432}" type="datetimeFigureOut">
              <a:rPr lang="pt-BR" smtClean="0"/>
              <a:t>26/08/2019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C6A43-D60F-48DD-B0AA-9600EF5039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4774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tvweb3.unip.br/player/Transmissao?id=75744f3a-67f0-4a5b-9864-1763885a28e5&amp;instituto=objetivo&amp;referencia=190130_ReinaldoSouza_Fisica_XIII_3Serie_AD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6382377" y="4534253"/>
            <a:ext cx="5177807" cy="82073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2667" b="1">
                <a:solidFill>
                  <a:schemeClr val="bg1"/>
                </a:solidFill>
                <a:latin typeface="Arial Narrow" panose="020B0606020202030204" pitchFamily="2" charset="0"/>
                <a:cs typeface="Segoe UI Light" panose="020B0502040204020203" pitchFamily="34" charset="0"/>
              </a:rPr>
              <a:t>Marcello Vannini</a:t>
            </a:r>
          </a:p>
          <a:p>
            <a:pPr algn="r"/>
            <a:r>
              <a:rPr lang="pt-BR" sz="1867">
                <a:solidFill>
                  <a:schemeClr val="bg1"/>
                </a:solidFill>
                <a:latin typeface="Arial Narrow" panose="020B0606020202030204" pitchFamily="2" charset="0"/>
                <a:cs typeface="Segoe UI Light" panose="020B0502040204020203" pitchFamily="34" charset="0"/>
              </a:rPr>
              <a:t>Diretor de Tecnologia</a:t>
            </a:r>
            <a:endParaRPr lang="pt-BR" sz="3200">
              <a:solidFill>
                <a:schemeClr val="bg1"/>
              </a:solidFill>
              <a:latin typeface="Arial Narrow" panose="020B0606020202030204" pitchFamily="2" charset="0"/>
              <a:ea typeface="Segoe UI 8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742365" y="5471180"/>
            <a:ext cx="3776003" cy="6669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1867">
                <a:solidFill>
                  <a:schemeClr val="bg1"/>
                </a:solidFill>
                <a:latin typeface="Arial Narrow" panose="020B0606020202030204" pitchFamily="2" charset="0"/>
                <a:cs typeface="Segoe UI Light" panose="020B0502040204020203" pitchFamily="34" charset="0"/>
              </a:rPr>
              <a:t>Tecnologia e Desenvolvimento do Grupo UNIP-Objetivo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4456" y="0"/>
            <a:ext cx="10295223" cy="685800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0" y="1452356"/>
            <a:ext cx="12192000" cy="1870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320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8842B78-4FA0-4F7F-9B64-1ADADC9C55F0}"/>
              </a:ext>
            </a:extLst>
          </p:cNvPr>
          <p:cNvSpPr txBox="1"/>
          <p:nvPr/>
        </p:nvSpPr>
        <p:spPr>
          <a:xfrm>
            <a:off x="427616" y="1816320"/>
            <a:ext cx="10153928" cy="123110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700">
                <a:solidFill>
                  <a:schemeClr val="accent1">
                    <a:lumMod val="75000"/>
                  </a:schemeClr>
                </a:solidFill>
                <a:latin typeface="Arial Narrow"/>
                <a:cs typeface="Segoe UI Light"/>
              </a:rPr>
              <a:t>O QUE A INTELIGÊNCIA ARTIFICIAL PROPORCIONA PARA O GRUPO UNIP-OBJETIVO</a:t>
            </a:r>
            <a:endParaRPr lang="pt-BR" sz="3700">
              <a:solidFill>
                <a:schemeClr val="accent1">
                  <a:lumMod val="75000"/>
                </a:schemeClr>
              </a:solidFill>
              <a:latin typeface="Segoe UI Light"/>
              <a:cs typeface="Segoe UI Light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958" y="543611"/>
            <a:ext cx="1920157" cy="258581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321" y="479216"/>
            <a:ext cx="1170116" cy="37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884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80913" y="136182"/>
            <a:ext cx="5104263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t-BR" sz="2800" i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</a:rPr>
              <a:t>CHATBOT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6" t="30429" r="57810" b="29836"/>
          <a:stretch/>
        </p:blipFill>
        <p:spPr>
          <a:xfrm>
            <a:off x="864324" y="1834599"/>
            <a:ext cx="4052132" cy="32027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aixaDeTexto 2"/>
          <p:cNvSpPr txBox="1"/>
          <p:nvPr/>
        </p:nvSpPr>
        <p:spPr>
          <a:xfrm>
            <a:off x="283631" y="626165"/>
            <a:ext cx="6591687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t-BR" sz="1600">
                <a:solidFill>
                  <a:schemeClr val="bg1"/>
                </a:solidFill>
                <a:latin typeface="Arial Narrow"/>
              </a:rPr>
              <a:t>Linguagem natural </a:t>
            </a:r>
            <a:endParaRPr lang="pt-BR">
              <a:solidFill>
                <a:schemeClr val="bg1"/>
              </a:solidFill>
              <a:latin typeface="Calibri" panose="020F0502020204030204"/>
              <a:cs typeface="Calibri" panose="020F0502020204030204"/>
            </a:endParaRPr>
          </a:p>
          <a:p>
            <a:r>
              <a:rPr lang="pt-BR" sz="1600">
                <a:solidFill>
                  <a:schemeClr val="bg1"/>
                </a:solidFill>
                <a:latin typeface="Arial Narrow"/>
              </a:rPr>
              <a:t>Aprendizagem de máquina</a:t>
            </a:r>
            <a:endParaRPr lang="pt-BR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1391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DFD6D3F-22C9-421A-8C8C-E8FC9D227EAC}"/>
              </a:ext>
            </a:extLst>
          </p:cNvPr>
          <p:cNvSpPr txBox="1"/>
          <p:nvPr/>
        </p:nvSpPr>
        <p:spPr>
          <a:xfrm>
            <a:off x="252092" y="261167"/>
            <a:ext cx="8801282" cy="59490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t-BR" sz="325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ea typeface="Open Sans" panose="020B0606030504020204" pitchFamily="34" charset="0"/>
                <a:cs typeface="Open Sans" panose="020B0606030504020204" pitchFamily="34" charset="0"/>
              </a:rPr>
              <a:t>QUANTIDADE DE INTERAÇÕES – </a:t>
            </a:r>
            <a:r>
              <a:rPr lang="pt-BR" sz="3250" i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ea typeface="Open Sans" panose="020B0606030504020204" pitchFamily="34" charset="0"/>
                <a:cs typeface="Open Sans" panose="020B0606030504020204" pitchFamily="34" charset="0"/>
              </a:rPr>
              <a:t>CHATBOT</a:t>
            </a:r>
          </a:p>
        </p:txBody>
      </p:sp>
      <p:pic>
        <p:nvPicPr>
          <p:cNvPr id="4" name="Imagem 4" descr="Uma imagem contendo captura de tela&#10;&#10;Descrição gerada com muito alta confiança">
            <a:extLst>
              <a:ext uri="{FF2B5EF4-FFF2-40B4-BE49-F238E27FC236}">
                <a16:creationId xmlns:a16="http://schemas.microsoft.com/office/drawing/2014/main" id="{076746D4-193A-470C-A014-20EFE6A78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211" y="858751"/>
            <a:ext cx="7947804" cy="514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245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91928" y="130740"/>
            <a:ext cx="9508663" cy="40011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pt-BR" sz="2000">
                <a:solidFill>
                  <a:schemeClr val="accent1">
                    <a:lumMod val="75000"/>
                  </a:schemeClr>
                </a:solidFill>
                <a:latin typeface="Arial Narrow"/>
                <a:cs typeface="Calibri"/>
              </a:rPr>
              <a:t>UNIP ANALYTICS (UA)</a:t>
            </a:r>
            <a:endParaRPr lang="pt-BR" sz="2000">
              <a:solidFill>
                <a:schemeClr val="accent1">
                  <a:lumMod val="75000"/>
                </a:schemeClr>
              </a:solidFill>
              <a:cs typeface="Calibri" panose="020F0502020204030204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86" y="672546"/>
            <a:ext cx="9016253" cy="5157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aixaDeTexto 6"/>
          <p:cNvSpPr txBox="1"/>
          <p:nvPr/>
        </p:nvSpPr>
        <p:spPr>
          <a:xfrm>
            <a:off x="9745288" y="817542"/>
            <a:ext cx="2873283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t-BR" sz="1600" b="1">
                <a:solidFill>
                  <a:srgbClr val="000000"/>
                </a:solidFill>
                <a:latin typeface="Arial Narrow"/>
              </a:rPr>
              <a:t>MINERAÇÃO DE DADOS</a:t>
            </a:r>
            <a:endParaRPr lang="pt-BR">
              <a:latin typeface="Arial Narrow"/>
              <a:cs typeface="Calibri" panose="020F0502020204030204"/>
            </a:endParaRPr>
          </a:p>
          <a:p>
            <a:r>
              <a:rPr lang="pt-BR" sz="1600" b="1">
                <a:solidFill>
                  <a:srgbClr val="000000"/>
                </a:solidFill>
                <a:latin typeface="Arial Narrow"/>
              </a:rPr>
              <a:t>"CLUSTERIZAÇÃO"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9802797" y="1457215"/>
            <a:ext cx="1778439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t-BR" sz="1600" b="1">
                <a:solidFill>
                  <a:srgbClr val="000000"/>
                </a:solidFill>
                <a:latin typeface="Arial Narrow" panose="020B0606020202030204" pitchFamily="2" charset="0"/>
              </a:rPr>
              <a:t>VISUALIZAÇÃO</a:t>
            </a:r>
            <a:endParaRPr lang="pt-BR"/>
          </a:p>
          <a:p>
            <a:r>
              <a:rPr lang="pt-BR" sz="1600" b="1">
                <a:solidFill>
                  <a:srgbClr val="000000"/>
                </a:solidFill>
                <a:latin typeface="Arial Narrow" panose="020B0606020202030204" pitchFamily="2" charset="0"/>
              </a:rPr>
              <a:t>ETL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E9314A40-AC9C-4A61-8323-867CA9D15209}"/>
              </a:ext>
            </a:extLst>
          </p:cNvPr>
          <p:cNvSpPr/>
          <p:nvPr/>
        </p:nvSpPr>
        <p:spPr>
          <a:xfrm>
            <a:off x="9668055" y="937404"/>
            <a:ext cx="107830" cy="1114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0E3E2171-9706-4827-88E9-422677B6BCEF}"/>
              </a:ext>
            </a:extLst>
          </p:cNvPr>
          <p:cNvSpPr/>
          <p:nvPr/>
        </p:nvSpPr>
        <p:spPr>
          <a:xfrm>
            <a:off x="9668054" y="1163847"/>
            <a:ext cx="107830" cy="1114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9E035738-B6A2-44C6-A4CC-D6ABFADFCE9A}"/>
              </a:ext>
            </a:extLst>
          </p:cNvPr>
          <p:cNvSpPr/>
          <p:nvPr/>
        </p:nvSpPr>
        <p:spPr>
          <a:xfrm>
            <a:off x="9668053" y="1573601"/>
            <a:ext cx="107830" cy="1114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CCB7A2D7-C88C-48F7-8929-F4AAB6809BFD}"/>
              </a:ext>
            </a:extLst>
          </p:cNvPr>
          <p:cNvSpPr/>
          <p:nvPr/>
        </p:nvSpPr>
        <p:spPr>
          <a:xfrm>
            <a:off x="9668054" y="1810828"/>
            <a:ext cx="107830" cy="1114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8879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97103" y="2179325"/>
            <a:ext cx="3501788" cy="138230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6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2" charset="0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1FD0567C-9DF4-4001-8C62-A4F173F9D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2051" y="753338"/>
            <a:ext cx="10880784" cy="65590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6" descr="Uma imagem contendo objeto&#10;&#10;Descrição gerada com alta confiança">
            <a:extLst>
              <a:ext uri="{FF2B5EF4-FFF2-40B4-BE49-F238E27FC236}">
                <a16:creationId xmlns:a16="http://schemas.microsoft.com/office/drawing/2014/main" id="{F0AF5224-F9DE-4DA9-B24D-19D3CB5367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307" y="1040886"/>
            <a:ext cx="9414293" cy="5638873"/>
          </a:xfrm>
          <a:prstGeom prst="rect">
            <a:avLst/>
          </a:prstGeom>
        </p:spPr>
      </p:pic>
      <p:pic>
        <p:nvPicPr>
          <p:cNvPr id="11" name="Picture 11" descr="Uma imagem contendo silhueta&#10;&#10;Descrição gerada com muito alta confiança">
            <a:extLst>
              <a:ext uri="{FF2B5EF4-FFF2-40B4-BE49-F238E27FC236}">
                <a16:creationId xmlns:a16="http://schemas.microsoft.com/office/drawing/2014/main" id="{EBF80ABD-6A76-472A-92E9-BC67D25091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324" y="1170282"/>
            <a:ext cx="9184255" cy="558136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78ACBF1-E443-418B-AB01-E9150293DF0B}"/>
              </a:ext>
            </a:extLst>
          </p:cNvPr>
          <p:cNvSpPr txBox="1"/>
          <p:nvPr/>
        </p:nvSpPr>
        <p:spPr>
          <a:xfrm>
            <a:off x="94891" y="1633268"/>
            <a:ext cx="27432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 Narrow"/>
                <a:cs typeface="Arial"/>
              </a:rPr>
              <a:t>Sistema de </a:t>
            </a:r>
            <a:endParaRPr lang="pt-BR" sz="2400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en-US" sz="2400" b="1" err="1">
                <a:solidFill>
                  <a:schemeClr val="bg1"/>
                </a:solidFill>
                <a:latin typeface="Arial Narrow"/>
                <a:cs typeface="Arial"/>
              </a:rPr>
              <a:t>Gestão</a:t>
            </a:r>
            <a:r>
              <a:rPr lang="en-US" sz="2400" b="1">
                <a:solidFill>
                  <a:schemeClr val="bg1"/>
                </a:solidFill>
                <a:latin typeface="Arial Narrow"/>
                <a:cs typeface="Arial"/>
              </a:rPr>
              <a:t> </a:t>
            </a:r>
          </a:p>
          <a:p>
            <a:pPr algn="ctr"/>
            <a:r>
              <a:rPr lang="en-US" sz="2400" b="1" err="1">
                <a:solidFill>
                  <a:schemeClr val="bg1"/>
                </a:solidFill>
                <a:latin typeface="Arial Narrow"/>
                <a:cs typeface="Arial"/>
              </a:rPr>
              <a:t>Acadêmica</a:t>
            </a:r>
            <a:endParaRPr lang="en-US" sz="2400" b="1">
              <a:solidFill>
                <a:schemeClr val="bg1"/>
              </a:solidFill>
              <a:latin typeface="Arial Narrow"/>
              <a:cs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559A50-8E08-41EF-BA70-202DB2F21BC0}"/>
              </a:ext>
            </a:extLst>
          </p:cNvPr>
          <p:cNvSpPr txBox="1"/>
          <p:nvPr/>
        </p:nvSpPr>
        <p:spPr>
          <a:xfrm>
            <a:off x="1887567" y="1933754"/>
            <a:ext cx="2743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err="1">
                <a:solidFill>
                  <a:schemeClr val="bg1"/>
                </a:solidFill>
                <a:latin typeface="Arial Narrow"/>
                <a:cs typeface="Arial"/>
              </a:rPr>
              <a:t>Conteúdo</a:t>
            </a:r>
            <a:endParaRPr lang="en-US" sz="2400" b="1">
              <a:solidFill>
                <a:schemeClr val="bg1"/>
              </a:solidFill>
              <a:latin typeface="Arial Narrow"/>
              <a:cs typeface="Arial"/>
            </a:endParaRPr>
          </a:p>
          <a:p>
            <a:pPr algn="ctr"/>
            <a:r>
              <a:rPr lang="en-US" sz="2400" b="1" i="1">
                <a:solidFill>
                  <a:schemeClr val="bg1"/>
                </a:solidFill>
                <a:latin typeface="Arial Narrow"/>
                <a:cs typeface="Arial"/>
              </a:rPr>
              <a:t>On-Line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6AC3F31-A35D-44CD-B08C-00BF4B6FAB0A}"/>
              </a:ext>
            </a:extLst>
          </p:cNvPr>
          <p:cNvSpPr txBox="1"/>
          <p:nvPr/>
        </p:nvSpPr>
        <p:spPr>
          <a:xfrm>
            <a:off x="3746740" y="1948133"/>
            <a:ext cx="2743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err="1">
                <a:solidFill>
                  <a:schemeClr val="bg1"/>
                </a:solidFill>
                <a:latin typeface="Arial Narrow"/>
                <a:cs typeface="Arial"/>
              </a:rPr>
              <a:t>Pedido</a:t>
            </a:r>
            <a:endParaRPr lang="en-US" sz="2400" b="1">
              <a:solidFill>
                <a:schemeClr val="bg1"/>
              </a:solidFill>
              <a:latin typeface="Arial Narrow"/>
              <a:cs typeface="Arial"/>
            </a:endParaRPr>
          </a:p>
          <a:p>
            <a:pPr algn="ctr"/>
            <a:r>
              <a:rPr lang="en-US" sz="2400" b="1" i="1">
                <a:solidFill>
                  <a:schemeClr val="bg1"/>
                </a:solidFill>
                <a:latin typeface="Arial Narrow"/>
                <a:cs typeface="Arial"/>
              </a:rPr>
              <a:t>Web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D6AFACC-F2CC-4515-8C14-411BA2C06744}"/>
              </a:ext>
            </a:extLst>
          </p:cNvPr>
          <p:cNvSpPr txBox="1"/>
          <p:nvPr/>
        </p:nvSpPr>
        <p:spPr>
          <a:xfrm>
            <a:off x="5615975" y="1705154"/>
            <a:ext cx="2743200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err="1">
                <a:solidFill>
                  <a:schemeClr val="bg1"/>
                </a:solidFill>
                <a:latin typeface="Arial Narrow"/>
                <a:cs typeface="Arial"/>
              </a:rPr>
              <a:t>Ambiente</a:t>
            </a:r>
            <a:endParaRPr lang="en-US" sz="2000" b="1">
              <a:solidFill>
                <a:schemeClr val="bg1"/>
              </a:solidFill>
              <a:latin typeface="Arial Narrow"/>
              <a:cs typeface="Arial"/>
            </a:endParaRPr>
          </a:p>
          <a:p>
            <a:pPr algn="ctr"/>
            <a:r>
              <a:rPr lang="en-US" sz="2000" b="1">
                <a:solidFill>
                  <a:schemeClr val="bg1"/>
                </a:solidFill>
                <a:latin typeface="Arial Narrow"/>
                <a:cs typeface="Arial"/>
              </a:rPr>
              <a:t>Virtual de </a:t>
            </a:r>
          </a:p>
          <a:p>
            <a:pPr algn="ctr"/>
            <a:r>
              <a:rPr lang="en-US" sz="2000" b="1" err="1">
                <a:solidFill>
                  <a:schemeClr val="bg1"/>
                </a:solidFill>
                <a:latin typeface="Arial Narrow"/>
                <a:cs typeface="Arial"/>
              </a:rPr>
              <a:t>Aprendizagem</a:t>
            </a:r>
            <a:endParaRPr lang="en-US" sz="2000" b="1">
              <a:solidFill>
                <a:schemeClr val="bg1"/>
              </a:solidFill>
              <a:latin typeface="Arial Narrow"/>
              <a:cs typeface="Arial"/>
            </a:endParaRPr>
          </a:p>
          <a:p>
            <a:pPr algn="ctr"/>
            <a:r>
              <a:rPr lang="en-US" sz="2000" b="1">
                <a:solidFill>
                  <a:schemeClr val="bg1"/>
                </a:solidFill>
                <a:latin typeface="Arial Narrow"/>
                <a:cs typeface="Arial"/>
              </a:rPr>
              <a:t>(AVA)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62A54C-9CAE-4C99-A0A5-6F50FF16D081}"/>
              </a:ext>
            </a:extLst>
          </p:cNvPr>
          <p:cNvSpPr txBox="1"/>
          <p:nvPr/>
        </p:nvSpPr>
        <p:spPr>
          <a:xfrm>
            <a:off x="7475687" y="1994500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 Narrow"/>
                <a:cs typeface="Arial"/>
              </a:rPr>
              <a:t>MEC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DD9037B-8D89-4F48-9112-7EE6CBF2CF4D}"/>
              </a:ext>
            </a:extLst>
          </p:cNvPr>
          <p:cNvSpPr txBox="1"/>
          <p:nvPr/>
        </p:nvSpPr>
        <p:spPr>
          <a:xfrm>
            <a:off x="854055" y="3642452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Arial Narrow"/>
                <a:cs typeface="Arial"/>
              </a:rPr>
              <a:t>ETL/ </a:t>
            </a:r>
            <a:r>
              <a:rPr lang="en-US" sz="2000" b="1" err="1">
                <a:solidFill>
                  <a:schemeClr val="bg1"/>
                </a:solidFill>
                <a:latin typeface="Arial Narrow"/>
                <a:cs typeface="Arial"/>
              </a:rPr>
              <a:t>Integração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5B645FB-9D0C-4C7B-B992-14C1BECA15C5}"/>
              </a:ext>
            </a:extLst>
          </p:cNvPr>
          <p:cNvSpPr txBox="1"/>
          <p:nvPr/>
        </p:nvSpPr>
        <p:spPr>
          <a:xfrm>
            <a:off x="3841103" y="3674649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i="1">
                <a:solidFill>
                  <a:schemeClr val="bg1"/>
                </a:solidFill>
                <a:latin typeface="Arial Narrow"/>
                <a:cs typeface="Arial"/>
              </a:rPr>
              <a:t>Database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860C182-3E4A-49F6-86A3-FC52CAB73EFB}"/>
              </a:ext>
            </a:extLst>
          </p:cNvPr>
          <p:cNvSpPr txBox="1"/>
          <p:nvPr/>
        </p:nvSpPr>
        <p:spPr>
          <a:xfrm>
            <a:off x="6810534" y="3689026"/>
            <a:ext cx="2743200" cy="3539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700" b="1" i="1">
                <a:solidFill>
                  <a:schemeClr val="bg1"/>
                </a:solidFill>
                <a:latin typeface="Arial Narrow"/>
                <a:cs typeface="Arial"/>
              </a:rPr>
              <a:t>Analytics/ Reporting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7C5A980-7149-42CD-A0AC-1E1CE6F1F3C5}"/>
              </a:ext>
            </a:extLst>
          </p:cNvPr>
          <p:cNvSpPr txBox="1"/>
          <p:nvPr/>
        </p:nvSpPr>
        <p:spPr>
          <a:xfrm>
            <a:off x="3487948" y="5040702"/>
            <a:ext cx="423844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400" b="1">
                <a:solidFill>
                  <a:schemeClr val="bg1"/>
                </a:solidFill>
                <a:latin typeface="Arial Narrow"/>
              </a:rPr>
              <a:t>2.183.197.286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CF11467-602A-4806-822B-4278526994DD}"/>
              </a:ext>
            </a:extLst>
          </p:cNvPr>
          <p:cNvSpPr txBox="1"/>
          <p:nvPr/>
        </p:nvSpPr>
        <p:spPr>
          <a:xfrm>
            <a:off x="3597255" y="577936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CRESCIMENTO DIÁRIO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B9DD944-509D-4F63-B174-7CBE5F0B7AB5}"/>
              </a:ext>
            </a:extLst>
          </p:cNvPr>
          <p:cNvSpPr txBox="1"/>
          <p:nvPr/>
        </p:nvSpPr>
        <p:spPr>
          <a:xfrm>
            <a:off x="109268" y="181155"/>
            <a:ext cx="768901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FFFF00"/>
                </a:solidFill>
                <a:latin typeface="Arial Narrow"/>
                <a:cs typeface="Segoe UI"/>
              </a:rPr>
              <a:t>COMO SÃO REALIZADAS AS EXTRAÇÕES DA INFORMAÇÃO?</a:t>
            </a:r>
            <a:endParaRPr lang="pt-BR" sz="2400">
              <a:solidFill>
                <a:srgbClr val="FFFF00"/>
              </a:solidFill>
              <a:latin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94494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91287" y="130740"/>
            <a:ext cx="9508663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pt-BR" sz="2800">
                <a:solidFill>
                  <a:srgbClr val="1E4E79"/>
                </a:solidFill>
                <a:latin typeface="Arial Narrow"/>
                <a:cs typeface="Calibri"/>
              </a:rPr>
              <a:t>UNIP ANALYTICS (UA)</a:t>
            </a:r>
            <a:endParaRPr lang="pt-BR" sz="2800">
              <a:solidFill>
                <a:srgbClr val="1E4E79"/>
              </a:solidFill>
              <a:latin typeface="Arial Narrow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6670387-18D7-4063-A70E-693301AAE8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926" y="711944"/>
            <a:ext cx="8818583" cy="5021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9173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3BD7E369-D94C-42DC-AB19-595FC89761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/>
          <a:stretch/>
        </p:blipFill>
        <p:spPr>
          <a:xfrm>
            <a:off x="1655951" y="741333"/>
            <a:ext cx="8997458" cy="4948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E71C48B5-F6F6-40A2-820E-C1CFCA43E9CE}"/>
              </a:ext>
            </a:extLst>
          </p:cNvPr>
          <p:cNvSpPr/>
          <p:nvPr/>
        </p:nvSpPr>
        <p:spPr>
          <a:xfrm>
            <a:off x="191287" y="130740"/>
            <a:ext cx="9508663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pt-BR" sz="2800">
                <a:solidFill>
                  <a:srgbClr val="1E4E79"/>
                </a:solidFill>
                <a:latin typeface="Arial Narrow"/>
                <a:cs typeface="Calibri"/>
              </a:rPr>
              <a:t>UNIP ANALYTICS (UA)</a:t>
            </a:r>
            <a:endParaRPr lang="pt-BR" sz="2800">
              <a:solidFill>
                <a:srgbClr val="1E4E79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798716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7907547" y="2849803"/>
            <a:ext cx="3502025" cy="1325562"/>
          </a:xfrm>
        </p:spPr>
        <p:txBody>
          <a:bodyPr>
            <a:normAutofit/>
          </a:bodyPr>
          <a:lstStyle/>
          <a:p>
            <a:r>
              <a:rPr lang="pt-BR"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2" charset="0"/>
                <a:cs typeface="Arial"/>
              </a:rPr>
              <a:t>Obrigado!</a:t>
            </a:r>
            <a:endParaRPr lang="pt-BR" sz="6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2" charset="0"/>
            </a:endParaRPr>
          </a:p>
        </p:txBody>
      </p:sp>
      <p:sp>
        <p:nvSpPr>
          <p:cNvPr id="10" name="CaixaDeTexto 5"/>
          <p:cNvSpPr txBox="1"/>
          <p:nvPr/>
        </p:nvSpPr>
        <p:spPr>
          <a:xfrm>
            <a:off x="7784300" y="5500678"/>
            <a:ext cx="412769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200" b="1">
                <a:solidFill>
                  <a:schemeClr val="bg1"/>
                </a:solidFill>
                <a:latin typeface="Arial Narrow"/>
                <a:cs typeface="Calibri"/>
              </a:rPr>
              <a:t>Prof. Marcello Vannini (UNIP)</a:t>
            </a:r>
          </a:p>
          <a:p>
            <a:r>
              <a:rPr lang="pt-BR" sz="2200">
                <a:solidFill>
                  <a:schemeClr val="bg1"/>
                </a:solidFill>
                <a:latin typeface="Arial Narrow"/>
                <a:ea typeface="+mn-lt"/>
                <a:cs typeface="+mn-lt"/>
              </a:rPr>
              <a:t>Diretor de Tecnologia UNIP-Objetivo</a:t>
            </a:r>
            <a:endParaRPr lang="pt-BR" sz="2200" b="1">
              <a:solidFill>
                <a:schemeClr val="bg1"/>
              </a:solidFill>
              <a:latin typeface="Arial Narrow" panose="020B0606020202030204" pitchFamily="2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2213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09E9495-C179-4CF1-BA53-CE15C8FAA9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651" y="-115140"/>
            <a:ext cx="10408766" cy="581370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0E25AC0-0BD0-44E4-8401-0702451715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146" y="2685126"/>
            <a:ext cx="2247582" cy="118106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A1E1622-5D6F-4B3F-A989-85F6902F62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38" y="3865131"/>
            <a:ext cx="1860344" cy="104855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0F7CE7F-FAD2-4195-BBCD-030E11428C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337" y="3919177"/>
            <a:ext cx="2004305" cy="110635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2B8D199-9B4A-4FF3-AE13-D9A04662BB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838" y="3962310"/>
            <a:ext cx="1644976" cy="94836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AE88E67-B99A-4235-9F10-3010DF92752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047" y="3890422"/>
            <a:ext cx="1774267" cy="1005709"/>
          </a:xfrm>
          <a:prstGeom prst="rect">
            <a:avLst/>
          </a:prstGeom>
        </p:spPr>
      </p:pic>
      <p:sp>
        <p:nvSpPr>
          <p:cNvPr id="10" name="CaixaDeTexto 7">
            <a:extLst>
              <a:ext uri="{FF2B5EF4-FFF2-40B4-BE49-F238E27FC236}">
                <a16:creationId xmlns:a16="http://schemas.microsoft.com/office/drawing/2014/main" id="{088FA1F4-9388-47D6-9AE8-BF14B5E39730}"/>
              </a:ext>
            </a:extLst>
          </p:cNvPr>
          <p:cNvSpPr txBox="1"/>
          <p:nvPr/>
        </p:nvSpPr>
        <p:spPr>
          <a:xfrm>
            <a:off x="5816595" y="3001750"/>
            <a:ext cx="1062370" cy="414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>
                <a:solidFill>
                  <a:schemeClr val="accent1">
                    <a:lumMod val="75000"/>
                  </a:schemeClr>
                </a:solidFill>
                <a:latin typeface="Arial Narrow" panose="020B0606020202030204" pitchFamily="2" charset="0"/>
              </a:rPr>
              <a:t>2006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CC93C1DC-60C5-45D4-A015-E8BD94A76F3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231" y="1150403"/>
            <a:ext cx="1975819" cy="13893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CaixaDeTexto 1">
            <a:extLst>
              <a:ext uri="{FF2B5EF4-FFF2-40B4-BE49-F238E27FC236}">
                <a16:creationId xmlns:a16="http://schemas.microsoft.com/office/drawing/2014/main" id="{6206AB54-104D-40CA-A116-090CD7832A31}"/>
              </a:ext>
            </a:extLst>
          </p:cNvPr>
          <p:cNvSpPr txBox="1"/>
          <p:nvPr/>
        </p:nvSpPr>
        <p:spPr>
          <a:xfrm>
            <a:off x="257107" y="322585"/>
            <a:ext cx="6113261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>
                <a:solidFill>
                  <a:srgbClr val="FFFF00"/>
                </a:solidFill>
                <a:latin typeface="Arial Narrow"/>
                <a:cs typeface="Segoe UI Light"/>
              </a:rPr>
              <a:t>APRESENTAÇÃO INSTITUCIONAL</a:t>
            </a:r>
          </a:p>
        </p:txBody>
      </p:sp>
    </p:spTree>
    <p:extLst>
      <p:ext uri="{BB962C8B-B14F-4D97-AF65-F5344CB8AC3E}">
        <p14:creationId xmlns:p14="http://schemas.microsoft.com/office/powerpoint/2010/main" val="3515645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tângulo: Cantos Diagonais Arredondados 46">
            <a:extLst>
              <a:ext uri="{FF2B5EF4-FFF2-40B4-BE49-F238E27FC236}">
                <a16:creationId xmlns:a16="http://schemas.microsoft.com/office/drawing/2014/main" id="{6B8B35E0-4CBF-4B66-AD0F-13EE078E54C6}"/>
              </a:ext>
            </a:extLst>
          </p:cNvPr>
          <p:cNvSpPr/>
          <p:nvPr/>
        </p:nvSpPr>
        <p:spPr>
          <a:xfrm flipH="1">
            <a:off x="399986" y="5295656"/>
            <a:ext cx="2148216" cy="630565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Retângulo: Cantos Diagonais Arredondados 45">
            <a:extLst>
              <a:ext uri="{FF2B5EF4-FFF2-40B4-BE49-F238E27FC236}">
                <a16:creationId xmlns:a16="http://schemas.microsoft.com/office/drawing/2014/main" id="{9768885F-AD99-4DC9-9BC1-787FF6BC80FB}"/>
              </a:ext>
            </a:extLst>
          </p:cNvPr>
          <p:cNvSpPr/>
          <p:nvPr/>
        </p:nvSpPr>
        <p:spPr>
          <a:xfrm flipH="1">
            <a:off x="3624172" y="3226277"/>
            <a:ext cx="2565997" cy="54166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Retângulo: Cantos Diagonais Arredondados 44">
            <a:extLst>
              <a:ext uri="{FF2B5EF4-FFF2-40B4-BE49-F238E27FC236}">
                <a16:creationId xmlns:a16="http://schemas.microsoft.com/office/drawing/2014/main" id="{A4A04EEF-0A70-4111-A02F-26C65AC36964}"/>
              </a:ext>
            </a:extLst>
          </p:cNvPr>
          <p:cNvSpPr/>
          <p:nvPr/>
        </p:nvSpPr>
        <p:spPr>
          <a:xfrm flipH="1">
            <a:off x="398369" y="4642205"/>
            <a:ext cx="2157741" cy="573415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Retângulo: Cantos Diagonais Arredondados 43">
            <a:extLst>
              <a:ext uri="{FF2B5EF4-FFF2-40B4-BE49-F238E27FC236}">
                <a16:creationId xmlns:a16="http://schemas.microsoft.com/office/drawing/2014/main" id="{3E338C50-2547-41B7-B7E0-131D477DC202}"/>
              </a:ext>
            </a:extLst>
          </p:cNvPr>
          <p:cNvSpPr/>
          <p:nvPr/>
        </p:nvSpPr>
        <p:spPr>
          <a:xfrm flipH="1">
            <a:off x="286586" y="2787166"/>
            <a:ext cx="2510166" cy="744865"/>
          </a:xfrm>
          <a:prstGeom prst="round2Diag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Retângulo: Cantos Diagonais Arredondados 40">
            <a:extLst>
              <a:ext uri="{FF2B5EF4-FFF2-40B4-BE49-F238E27FC236}">
                <a16:creationId xmlns:a16="http://schemas.microsoft.com/office/drawing/2014/main" id="{78A941AB-60CB-4C75-B611-727AA9DD32D4}"/>
              </a:ext>
            </a:extLst>
          </p:cNvPr>
          <p:cNvSpPr/>
          <p:nvPr/>
        </p:nvSpPr>
        <p:spPr>
          <a:xfrm flipH="1">
            <a:off x="273887" y="1707667"/>
            <a:ext cx="2522866" cy="960765"/>
          </a:xfrm>
          <a:prstGeom prst="round2Diag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Retângulo: Cantos Diagonais Arredondados 38">
            <a:extLst>
              <a:ext uri="{FF2B5EF4-FFF2-40B4-BE49-F238E27FC236}">
                <a16:creationId xmlns:a16="http://schemas.microsoft.com/office/drawing/2014/main" id="{29B01133-6251-4A78-A819-B02EE2AD7797}"/>
              </a:ext>
            </a:extLst>
          </p:cNvPr>
          <p:cNvSpPr/>
          <p:nvPr/>
        </p:nvSpPr>
        <p:spPr>
          <a:xfrm flipH="1">
            <a:off x="3605123" y="2445587"/>
            <a:ext cx="2565997" cy="54166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Retângulo: Cantos Diagonais Arredondados 37">
            <a:extLst>
              <a:ext uri="{FF2B5EF4-FFF2-40B4-BE49-F238E27FC236}">
                <a16:creationId xmlns:a16="http://schemas.microsoft.com/office/drawing/2014/main" id="{169515BB-C13C-43B1-82EF-13A2A91A0B8C}"/>
              </a:ext>
            </a:extLst>
          </p:cNvPr>
          <p:cNvSpPr/>
          <p:nvPr/>
        </p:nvSpPr>
        <p:spPr>
          <a:xfrm flipH="1">
            <a:off x="3590746" y="1726719"/>
            <a:ext cx="2565997" cy="498533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C3D6AAD-E2DE-4C00-9522-86FCB0E81B10}"/>
              </a:ext>
            </a:extLst>
          </p:cNvPr>
          <p:cNvSpPr txBox="1"/>
          <p:nvPr/>
        </p:nvSpPr>
        <p:spPr>
          <a:xfrm>
            <a:off x="238664" y="253042"/>
            <a:ext cx="581995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000">
                <a:solidFill>
                  <a:srgbClr val="FFFF00"/>
                </a:solidFill>
                <a:latin typeface="Arial Narrow"/>
              </a:rPr>
              <a:t>O MAIOR GRUPO BRASILEIRO DE EDUCAÇÃO DO PAÍS​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7A2D266-ABD3-429B-A9B9-5011632D1C34}"/>
              </a:ext>
            </a:extLst>
          </p:cNvPr>
          <p:cNvSpPr>
            <a:spLocks noGrp="1"/>
          </p:cNvSpPr>
          <p:nvPr/>
        </p:nvSpPr>
        <p:spPr>
          <a:xfrm>
            <a:off x="3560627" y="1726481"/>
            <a:ext cx="1107860" cy="560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>
                <a:solidFill>
                  <a:schemeClr val="bg1"/>
                </a:solidFill>
                <a:latin typeface="Arial Narrow" panose="020B0606020202030204" pitchFamily="2" charset="0"/>
                <a:cs typeface="Times New Roman" panose="02020603050405020304" pitchFamily="18" charset="0"/>
              </a:rPr>
              <a:t>948 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275814B8-ADF9-45B0-9188-5B5C26FF9352}"/>
              </a:ext>
            </a:extLst>
          </p:cNvPr>
          <p:cNvSpPr txBox="1">
            <a:spLocks/>
          </p:cNvSpPr>
          <p:nvPr/>
        </p:nvSpPr>
        <p:spPr>
          <a:xfrm>
            <a:off x="4180915" y="1725047"/>
            <a:ext cx="2080148" cy="371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>
                <a:solidFill>
                  <a:schemeClr val="bg1"/>
                </a:solidFill>
                <a:latin typeface="Arial Narrow"/>
                <a:cs typeface="Times New Roman"/>
              </a:rPr>
              <a:t>ESCOLAS CONVENIADAS</a:t>
            </a:r>
          </a:p>
        </p:txBody>
      </p:sp>
      <p:sp>
        <p:nvSpPr>
          <p:cNvPr id="6" name="CaixaDeTexto 4">
            <a:extLst>
              <a:ext uri="{FF2B5EF4-FFF2-40B4-BE49-F238E27FC236}">
                <a16:creationId xmlns:a16="http://schemas.microsoft.com/office/drawing/2014/main" id="{200FC6DB-41B6-493C-B45C-563803A5A04B}"/>
              </a:ext>
            </a:extLst>
          </p:cNvPr>
          <p:cNvSpPr txBox="1"/>
          <p:nvPr/>
        </p:nvSpPr>
        <p:spPr>
          <a:xfrm>
            <a:off x="4186890" y="1966343"/>
            <a:ext cx="20035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100">
                <a:solidFill>
                  <a:schemeClr val="bg1"/>
                </a:solidFill>
                <a:latin typeface="Arial Narrow" panose="020B0606020202030204" pitchFamily="2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EM TODO O BRASIL E NO JAPÃO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61F77E9F-D839-4F5A-AF14-4CD18C60F83D}"/>
              </a:ext>
            </a:extLst>
          </p:cNvPr>
          <p:cNvSpPr txBox="1">
            <a:spLocks/>
          </p:cNvSpPr>
          <p:nvPr/>
        </p:nvSpPr>
        <p:spPr>
          <a:xfrm>
            <a:off x="3609151" y="2463053"/>
            <a:ext cx="827235" cy="588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b="1">
                <a:solidFill>
                  <a:schemeClr val="bg1"/>
                </a:solidFill>
                <a:latin typeface="Arial Narrow"/>
                <a:cs typeface="Times New Roman"/>
              </a:rPr>
              <a:t>12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4A1580BD-52CF-4579-AF23-40F42FF1769C}"/>
              </a:ext>
            </a:extLst>
          </p:cNvPr>
          <p:cNvSpPr/>
          <p:nvPr/>
        </p:nvSpPr>
        <p:spPr>
          <a:xfrm>
            <a:off x="4179560" y="2529864"/>
            <a:ext cx="106471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>
                <a:solidFill>
                  <a:schemeClr val="bg1"/>
                </a:solidFill>
                <a:latin typeface="Arial Narrow" panose="020B0606020202030204" pitchFamily="2" charset="0"/>
                <a:cs typeface="Times New Roman" panose="02020603050405020304" pitchFamily="18" charset="0"/>
              </a:rPr>
              <a:t>CURSINHOS</a:t>
            </a:r>
            <a:endParaRPr lang="pt-BR" sz="1400" b="1">
              <a:solidFill>
                <a:schemeClr val="bg1"/>
              </a:solidFill>
              <a:latin typeface="Arial Narrow" panose="020B0606020202030204" pitchFamily="2" charset="0"/>
            </a:endParaRPr>
          </a:p>
        </p:txBody>
      </p:sp>
      <p:sp>
        <p:nvSpPr>
          <p:cNvPr id="9" name="CaixaDeTexto 7">
            <a:extLst>
              <a:ext uri="{FF2B5EF4-FFF2-40B4-BE49-F238E27FC236}">
                <a16:creationId xmlns:a16="http://schemas.microsoft.com/office/drawing/2014/main" id="{60623E97-9954-49F3-8F49-B31E3D0EA16E}"/>
              </a:ext>
            </a:extLst>
          </p:cNvPr>
          <p:cNvSpPr txBox="1"/>
          <p:nvPr/>
        </p:nvSpPr>
        <p:spPr>
          <a:xfrm>
            <a:off x="4186380" y="2733262"/>
            <a:ext cx="10826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100">
                <a:solidFill>
                  <a:schemeClr val="bg1"/>
                </a:solidFill>
                <a:latin typeface="Arial Narrow" panose="020B0606020202030204" pitchFamily="2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EM SÃO PAULO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B6222AB1-DC60-4FB0-A583-236DE32C80C7}"/>
              </a:ext>
            </a:extLst>
          </p:cNvPr>
          <p:cNvSpPr txBox="1">
            <a:spLocks/>
          </p:cNvSpPr>
          <p:nvPr/>
        </p:nvSpPr>
        <p:spPr>
          <a:xfrm>
            <a:off x="3645891" y="3210366"/>
            <a:ext cx="640396" cy="5808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b="1">
                <a:solidFill>
                  <a:schemeClr val="bg1"/>
                </a:solidFill>
                <a:latin typeface="Arial Narrow" panose="020B0606020202030204" pitchFamily="2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EE509CC5-2A2B-4DDD-B167-AD46CB84F3EF}"/>
              </a:ext>
            </a:extLst>
          </p:cNvPr>
          <p:cNvSpPr/>
          <p:nvPr/>
        </p:nvSpPr>
        <p:spPr>
          <a:xfrm>
            <a:off x="4201254" y="3287967"/>
            <a:ext cx="950901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>
                <a:solidFill>
                  <a:schemeClr val="bg1"/>
                </a:solidFill>
                <a:latin typeface="Arial Narrow" panose="020B0606020202030204" pitchFamily="2" charset="0"/>
                <a:cs typeface="Times New Roman" panose="02020603050405020304" pitchFamily="18" charset="0"/>
              </a:rPr>
              <a:t>COLÉGIOS</a:t>
            </a:r>
            <a:endParaRPr lang="pt-BR" sz="1400" b="1">
              <a:solidFill>
                <a:schemeClr val="bg1"/>
              </a:solidFill>
              <a:latin typeface="Arial Narrow" panose="020B0606020202030204" pitchFamily="2" charset="0"/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D7963151-4E75-459C-8610-165DDDFC749D}"/>
              </a:ext>
            </a:extLst>
          </p:cNvPr>
          <p:cNvSpPr txBox="1"/>
          <p:nvPr/>
        </p:nvSpPr>
        <p:spPr>
          <a:xfrm>
            <a:off x="4200745" y="3515715"/>
            <a:ext cx="1104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100">
                <a:solidFill>
                  <a:schemeClr val="bg1"/>
                </a:solidFill>
                <a:latin typeface="Arial Narrow" panose="020B0606020202030204" pitchFamily="2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EM SÃO PAULO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8DF39C69-62B0-4235-AE4F-D1DE02AC2804}"/>
              </a:ext>
            </a:extLst>
          </p:cNvPr>
          <p:cNvSpPr txBox="1">
            <a:spLocks/>
          </p:cNvSpPr>
          <p:nvPr/>
        </p:nvSpPr>
        <p:spPr>
          <a:xfrm>
            <a:off x="292525" y="1720264"/>
            <a:ext cx="1093738" cy="1000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b="1">
                <a:solidFill>
                  <a:schemeClr val="bg1"/>
                </a:solidFill>
                <a:latin typeface="Arial Narrow"/>
                <a:cs typeface="Times New Roman"/>
              </a:rPr>
              <a:t>27</a:t>
            </a:r>
            <a:r>
              <a:rPr lang="pt-BR" sz="3200">
                <a:solidFill>
                  <a:schemeClr val="bg1"/>
                </a:solidFill>
                <a:latin typeface="Arial Narrow"/>
                <a:cs typeface="Times New Roman"/>
              </a:rPr>
              <a:t> </a:t>
            </a:r>
            <a:endParaRPr lang="pt-BR" sz="3200">
              <a:solidFill>
                <a:schemeClr val="bg1"/>
              </a:solidFill>
              <a:latin typeface="Arial Narrow" panose="020B0606020202030204" pitchFamily="2" charset="0"/>
              <a:cs typeface="Times New Roman" panose="02020603050405020304" pitchFamily="18" charset="0"/>
            </a:endParaRP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0BE513BC-839E-419B-A67C-1C2F3A5ED523}"/>
              </a:ext>
            </a:extLst>
          </p:cNvPr>
          <p:cNvSpPr txBox="1">
            <a:spLocks/>
          </p:cNvSpPr>
          <p:nvPr/>
        </p:nvSpPr>
        <p:spPr>
          <a:xfrm>
            <a:off x="762505" y="1700630"/>
            <a:ext cx="1995077" cy="653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 i="1">
                <a:solidFill>
                  <a:schemeClr val="bg1"/>
                </a:solidFill>
                <a:latin typeface="Arial Narrow" panose="020B0606020202030204" pitchFamily="2" charset="0"/>
                <a:cs typeface="Times New Roman" panose="02020603050405020304" pitchFamily="18" charset="0"/>
              </a:rPr>
              <a:t>CAMPI</a:t>
            </a:r>
          </a:p>
          <a:p>
            <a:r>
              <a:rPr lang="pt-BR" sz="1400" b="1">
                <a:solidFill>
                  <a:schemeClr val="bg1"/>
                </a:solidFill>
                <a:latin typeface="Arial Narrow" panose="020B0606020202030204" pitchFamily="2" charset="0"/>
                <a:cs typeface="Times New Roman" panose="02020603050405020304" pitchFamily="18" charset="0"/>
              </a:rPr>
              <a:t>(ENSINO PRESENCIAL)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5D26EE42-0C53-4E28-A977-68AD350D7CBB}"/>
              </a:ext>
            </a:extLst>
          </p:cNvPr>
          <p:cNvSpPr/>
          <p:nvPr/>
        </p:nvSpPr>
        <p:spPr>
          <a:xfrm>
            <a:off x="776152" y="2189805"/>
            <a:ext cx="1984054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100">
                <a:solidFill>
                  <a:schemeClr val="bg1"/>
                </a:solidFill>
                <a:latin typeface="Arial Narrow" panose="020B0606020202030204" pitchFamily="2" charset="0"/>
                <a:cs typeface="Times New Roman" panose="02020603050405020304" pitchFamily="18" charset="0"/>
              </a:rPr>
              <a:t>ESTADO DE SÃO PAULO, BRASÍLIA, GOIÂNIA E MANAUS 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57E67937-898A-4875-A158-2952F8A824BE}"/>
              </a:ext>
            </a:extLst>
          </p:cNvPr>
          <p:cNvSpPr txBox="1">
            <a:spLocks/>
          </p:cNvSpPr>
          <p:nvPr/>
        </p:nvSpPr>
        <p:spPr>
          <a:xfrm>
            <a:off x="324971" y="3057127"/>
            <a:ext cx="777873" cy="468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b="1">
                <a:solidFill>
                  <a:schemeClr val="bg1"/>
                </a:solidFill>
                <a:latin typeface="Arial Narrow" panose="020B0606020202030204" pitchFamily="2" charset="0"/>
                <a:cs typeface="Times New Roman" panose="02020603050405020304" pitchFamily="18" charset="0"/>
              </a:rPr>
              <a:t>900</a:t>
            </a:r>
            <a:r>
              <a:rPr lang="pt-BR" sz="1400">
                <a:solidFill>
                  <a:schemeClr val="bg1"/>
                </a:solidFill>
                <a:latin typeface="Arial Narrow" panose="020B0606020202030204" pitchFamily="2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C7138741-3C3D-45EB-8310-2CE5905AB995}"/>
              </a:ext>
            </a:extLst>
          </p:cNvPr>
          <p:cNvSpPr txBox="1">
            <a:spLocks/>
          </p:cNvSpPr>
          <p:nvPr/>
        </p:nvSpPr>
        <p:spPr>
          <a:xfrm>
            <a:off x="961443" y="2904948"/>
            <a:ext cx="1595358" cy="538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>
                <a:solidFill>
                  <a:schemeClr val="bg1"/>
                </a:solidFill>
                <a:latin typeface="Arial Narrow"/>
                <a:cs typeface="Times New Roman"/>
              </a:rPr>
              <a:t>POLOS </a:t>
            </a:r>
            <a:r>
              <a:rPr lang="pt-BR" sz="1400" b="1" err="1">
                <a:solidFill>
                  <a:schemeClr val="bg1"/>
                </a:solidFill>
                <a:latin typeface="Arial Narrow"/>
                <a:cs typeface="Times New Roman"/>
              </a:rPr>
              <a:t>EaD</a:t>
            </a:r>
            <a:endParaRPr lang="pt-BR" sz="1400" b="1" err="1">
              <a:solidFill>
                <a:schemeClr val="bg1"/>
              </a:solidFill>
              <a:latin typeface="Arial Narrow" panose="020B0606020202030204" pitchFamily="2" charset="0"/>
              <a:cs typeface="Times New Roman" panose="02020603050405020304" pitchFamily="18" charset="0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9D9524FE-8580-4F65-8922-6D929CEAF48A}"/>
              </a:ext>
            </a:extLst>
          </p:cNvPr>
          <p:cNvSpPr/>
          <p:nvPr/>
        </p:nvSpPr>
        <p:spPr>
          <a:xfrm>
            <a:off x="961846" y="3243610"/>
            <a:ext cx="1385577" cy="2616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100">
                <a:solidFill>
                  <a:schemeClr val="bg1"/>
                </a:solidFill>
                <a:latin typeface="Arial Narrow" panose="020B0606020202030204" pitchFamily="2" charset="0"/>
                <a:cs typeface="Times New Roman" panose="02020603050405020304" pitchFamily="18" charset="0"/>
              </a:rPr>
              <a:t>EM TODO O BRASIL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4B677BB0-986B-46E9-804A-39122A69DE9F}"/>
              </a:ext>
            </a:extLst>
          </p:cNvPr>
          <p:cNvSpPr/>
          <p:nvPr/>
        </p:nvSpPr>
        <p:spPr>
          <a:xfrm>
            <a:off x="978266" y="4618637"/>
            <a:ext cx="1044890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>
                <a:solidFill>
                  <a:schemeClr val="bg1"/>
                </a:solidFill>
                <a:latin typeface="Arial Narrow" panose="020B0606020202030204" pitchFamily="2" charset="0"/>
              </a:rPr>
              <a:t>ESTADOS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1000A0E0-E67D-49E4-9FC6-BD6F4556897D}"/>
              </a:ext>
            </a:extLst>
          </p:cNvPr>
          <p:cNvSpPr/>
          <p:nvPr/>
        </p:nvSpPr>
        <p:spPr>
          <a:xfrm>
            <a:off x="973177" y="4820018"/>
            <a:ext cx="1229213" cy="6001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100">
                <a:solidFill>
                  <a:schemeClr val="bg1"/>
                </a:solidFill>
                <a:latin typeface="Arial Narrow" panose="020B0606020202030204" pitchFamily="2" charset="0"/>
                <a:cs typeface="Times New Roman" panose="02020603050405020304" pitchFamily="18" charset="0"/>
              </a:rPr>
              <a:t>NO BRASIL COM A </a:t>
            </a:r>
          </a:p>
          <a:p>
            <a:r>
              <a:rPr lang="pt-BR" sz="1100">
                <a:solidFill>
                  <a:schemeClr val="bg1"/>
                </a:solidFill>
                <a:latin typeface="Arial Narrow" panose="020B0606020202030204" pitchFamily="2" charset="0"/>
                <a:cs typeface="Times New Roman" panose="02020603050405020304" pitchFamily="18" charset="0"/>
              </a:rPr>
              <a:t>SUA FACULDADE </a:t>
            </a:r>
          </a:p>
          <a:p>
            <a:r>
              <a:rPr lang="pt-BR" sz="1100">
                <a:solidFill>
                  <a:schemeClr val="bg1"/>
                </a:solidFill>
                <a:latin typeface="Arial Narrow" panose="020B0606020202030204" pitchFamily="2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C3937189-7C94-4FB1-A18D-999F99D6578E}"/>
              </a:ext>
            </a:extLst>
          </p:cNvPr>
          <p:cNvSpPr/>
          <p:nvPr/>
        </p:nvSpPr>
        <p:spPr>
          <a:xfrm>
            <a:off x="977189" y="5692699"/>
            <a:ext cx="1319592" cy="2616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100">
                <a:solidFill>
                  <a:schemeClr val="bg1"/>
                </a:solidFill>
                <a:latin typeface="Arial Narrow" panose="020B0606020202030204" pitchFamily="2" charset="0"/>
              </a:rPr>
              <a:t>EM TODO O BRASIL 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7FF045A8-48FD-4149-AE2E-5442C85CAF3C}"/>
              </a:ext>
            </a:extLst>
          </p:cNvPr>
          <p:cNvSpPr/>
          <p:nvPr/>
        </p:nvSpPr>
        <p:spPr>
          <a:xfrm>
            <a:off x="2959207" y="4941799"/>
            <a:ext cx="2640391" cy="372410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500"/>
              </a:lnSpc>
            </a:pPr>
            <a:r>
              <a:rPr lang="pt-BR" sz="1400" b="1">
                <a:solidFill>
                  <a:schemeClr val="bg1"/>
                </a:solidFill>
                <a:latin typeface="Arial Narrow"/>
              </a:rPr>
              <a:t>Número total de alunos </a:t>
            </a:r>
            <a:endParaRPr lang="pt-BR" sz="1400" b="1">
              <a:solidFill>
                <a:schemeClr val="bg1"/>
              </a:solidFill>
              <a:latin typeface="Arial Narrow" panose="020B0606020202030204" pitchFamily="2" charset="0"/>
            </a:endParaRP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AE49E53B-B9A2-4E45-A5C3-71EDE9E82A03}"/>
              </a:ext>
            </a:extLst>
          </p:cNvPr>
          <p:cNvSpPr/>
          <p:nvPr/>
        </p:nvSpPr>
        <p:spPr>
          <a:xfrm>
            <a:off x="2966568" y="5397857"/>
            <a:ext cx="1615166" cy="584775"/>
          </a:xfrm>
          <a:prstGeom prst="rect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200" b="1">
                <a:solidFill>
                  <a:schemeClr val="bg1"/>
                </a:solidFill>
                <a:latin typeface="Arial Narrow" panose="020B0606020202030204" pitchFamily="2" charset="0"/>
              </a:rPr>
              <a:t>770 mil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D88D7F60-C62E-4C82-8BDD-D829D9D31543}"/>
              </a:ext>
            </a:extLst>
          </p:cNvPr>
          <p:cNvSpPr/>
          <p:nvPr/>
        </p:nvSpPr>
        <p:spPr>
          <a:xfrm>
            <a:off x="279725" y="594581"/>
            <a:ext cx="3496535" cy="307777"/>
          </a:xfrm>
          <a:prstGeom prst="rect">
            <a:avLst/>
          </a:prstGeom>
        </p:spPr>
        <p:txBody>
          <a:bodyPr wrap="none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>
                <a:solidFill>
                  <a:schemeClr val="bg1"/>
                </a:solidFill>
                <a:latin typeface="Arial Narrow"/>
              </a:rPr>
              <a:t>DA EDUCAÇÃO INFANTIL À PÓS-GRADUAÇÃO</a:t>
            </a:r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D9F12E34-C5B7-4049-B475-0AF0ED4A75FA}"/>
              </a:ext>
            </a:extLst>
          </p:cNvPr>
          <p:cNvSpPr txBox="1">
            <a:spLocks/>
          </p:cNvSpPr>
          <p:nvPr/>
        </p:nvSpPr>
        <p:spPr>
          <a:xfrm>
            <a:off x="342288" y="2807961"/>
            <a:ext cx="694732" cy="337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100" b="1">
                <a:solidFill>
                  <a:schemeClr val="bg1"/>
                </a:solidFill>
                <a:latin typeface="Arial Narrow" panose="020B0606020202030204" pitchFamily="2" charset="0"/>
                <a:cs typeface="Times New Roman" panose="02020603050405020304" pitchFamily="18" charset="0"/>
              </a:rPr>
              <a:t>MAIS DE  </a:t>
            </a:r>
          </a:p>
        </p:txBody>
      </p:sp>
      <p:sp>
        <p:nvSpPr>
          <p:cNvPr id="32" name="Título 1">
            <a:extLst>
              <a:ext uri="{FF2B5EF4-FFF2-40B4-BE49-F238E27FC236}">
                <a16:creationId xmlns:a16="http://schemas.microsoft.com/office/drawing/2014/main" id="{140780CC-5BB4-4508-8E36-C23E83B39A50}"/>
              </a:ext>
            </a:extLst>
          </p:cNvPr>
          <p:cNvSpPr txBox="1">
            <a:spLocks/>
          </p:cNvSpPr>
          <p:nvPr/>
        </p:nvSpPr>
        <p:spPr>
          <a:xfrm>
            <a:off x="476113" y="4621031"/>
            <a:ext cx="604794" cy="578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b="1">
                <a:solidFill>
                  <a:schemeClr val="bg1"/>
                </a:solidFill>
                <a:latin typeface="Arial Narrow" panose="020B0606020202030204" pitchFamily="2" charset="0"/>
                <a:cs typeface="Times New Roman" panose="02020603050405020304" pitchFamily="18" charset="0"/>
              </a:rPr>
              <a:t>23 </a:t>
            </a:r>
          </a:p>
        </p:txBody>
      </p:sp>
      <p:sp>
        <p:nvSpPr>
          <p:cNvPr id="33" name="Título 1">
            <a:extLst>
              <a:ext uri="{FF2B5EF4-FFF2-40B4-BE49-F238E27FC236}">
                <a16:creationId xmlns:a16="http://schemas.microsoft.com/office/drawing/2014/main" id="{6996AE79-A328-4994-A682-27F8FB80ADAB}"/>
              </a:ext>
            </a:extLst>
          </p:cNvPr>
          <p:cNvSpPr txBox="1">
            <a:spLocks/>
          </p:cNvSpPr>
          <p:nvPr/>
        </p:nvSpPr>
        <p:spPr>
          <a:xfrm>
            <a:off x="970264" y="5193070"/>
            <a:ext cx="1995077" cy="653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 i="1">
                <a:solidFill>
                  <a:schemeClr val="bg1"/>
                </a:solidFill>
                <a:latin typeface="Arial Narrow"/>
                <a:cs typeface="Times New Roman"/>
              </a:rPr>
              <a:t>CAMPI</a:t>
            </a:r>
          </a:p>
          <a:p>
            <a:r>
              <a:rPr lang="pt-BR" sz="1200" b="1">
                <a:solidFill>
                  <a:schemeClr val="bg1"/>
                </a:solidFill>
                <a:latin typeface="Arial Narrow"/>
                <a:cs typeface="Times New Roman"/>
              </a:rPr>
              <a:t>(ENSINO PRESENCIAL)</a:t>
            </a:r>
          </a:p>
        </p:txBody>
      </p:sp>
      <p:sp>
        <p:nvSpPr>
          <p:cNvPr id="34" name="Título 1">
            <a:extLst>
              <a:ext uri="{FF2B5EF4-FFF2-40B4-BE49-F238E27FC236}">
                <a16:creationId xmlns:a16="http://schemas.microsoft.com/office/drawing/2014/main" id="{6CB92542-C825-4592-97EC-F66D73CA0743}"/>
              </a:ext>
            </a:extLst>
          </p:cNvPr>
          <p:cNvSpPr txBox="1">
            <a:spLocks/>
          </p:cNvSpPr>
          <p:nvPr/>
        </p:nvSpPr>
        <p:spPr>
          <a:xfrm>
            <a:off x="457306" y="5287563"/>
            <a:ext cx="604794" cy="578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b="1">
                <a:solidFill>
                  <a:schemeClr val="bg1"/>
                </a:solidFill>
                <a:latin typeface="Arial Narrow" panose="020B0606020202030204" pitchFamily="2" charset="0"/>
                <a:cs typeface="Times New Roman" panose="02020603050405020304" pitchFamily="18" charset="0"/>
              </a:rPr>
              <a:t>53 </a:t>
            </a:r>
          </a:p>
        </p:txBody>
      </p:sp>
      <p:pic>
        <p:nvPicPr>
          <p:cNvPr id="35" name="Imagem 34">
            <a:extLst>
              <a:ext uri="{FF2B5EF4-FFF2-40B4-BE49-F238E27FC236}">
                <a16:creationId xmlns:a16="http://schemas.microsoft.com/office/drawing/2014/main" id="{922EBDE1-8A25-44AC-ACF6-D7FD8B8138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3" t="29043" r="71097" b="60902"/>
          <a:stretch/>
        </p:blipFill>
        <p:spPr>
          <a:xfrm>
            <a:off x="3524070" y="1100012"/>
            <a:ext cx="2452736" cy="583207"/>
          </a:xfrm>
          <a:prstGeom prst="rect">
            <a:avLst/>
          </a:prstGeom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id="{C169CE5F-D556-4774-8391-9B82D6B390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2" t="28416" r="53308" b="61949"/>
          <a:stretch/>
        </p:blipFill>
        <p:spPr>
          <a:xfrm>
            <a:off x="560687" y="1042658"/>
            <a:ext cx="1924335" cy="627797"/>
          </a:xfrm>
          <a:prstGeom prst="rect">
            <a:avLst/>
          </a:prstGeom>
        </p:spPr>
      </p:pic>
      <p:pic>
        <p:nvPicPr>
          <p:cNvPr id="37" name="Imagem 36">
            <a:extLst>
              <a:ext uri="{FF2B5EF4-FFF2-40B4-BE49-F238E27FC236}">
                <a16:creationId xmlns:a16="http://schemas.microsoft.com/office/drawing/2014/main" id="{93667FF0-C591-47E2-9983-14ED030753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3" t="19111" r="17902" b="21582"/>
          <a:stretch/>
        </p:blipFill>
        <p:spPr>
          <a:xfrm>
            <a:off x="469035" y="3584894"/>
            <a:ext cx="1914842" cy="107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568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ângulo 29">
            <a:extLst>
              <a:ext uri="{FF2B5EF4-FFF2-40B4-BE49-F238E27FC236}">
                <a16:creationId xmlns:a16="http://schemas.microsoft.com/office/drawing/2014/main" id="{463D6B2A-3BD1-41FC-A40E-5547AACB74F5}"/>
              </a:ext>
            </a:extLst>
          </p:cNvPr>
          <p:cNvSpPr/>
          <p:nvPr/>
        </p:nvSpPr>
        <p:spPr>
          <a:xfrm>
            <a:off x="211262" y="81320"/>
            <a:ext cx="6280970" cy="523220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>
                <a:solidFill>
                  <a:srgbClr val="002060"/>
                </a:solidFill>
                <a:latin typeface="Arial Narrow"/>
                <a:ea typeface="Segoe UI 8" panose="020B0502040204020203" pitchFamily="34" charset="0"/>
                <a:cs typeface="Arial"/>
              </a:rPr>
              <a:t>CRESCIMENTO NO PAÍS</a:t>
            </a:r>
          </a:p>
        </p:txBody>
      </p:sp>
      <p:sp>
        <p:nvSpPr>
          <p:cNvPr id="2" name="Retângulo 1"/>
          <p:cNvSpPr/>
          <p:nvPr/>
        </p:nvSpPr>
        <p:spPr>
          <a:xfrm>
            <a:off x="211262" y="604540"/>
            <a:ext cx="5129995" cy="64633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pt-BR">
                <a:latin typeface="Arial Narrow"/>
              </a:rPr>
              <a:t>Número de ingressos em cursos de graduação por modalidade de ensino – 2007-2017</a:t>
            </a: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3524754200"/>
              </p:ext>
            </p:extLst>
          </p:nvPr>
        </p:nvGraphicFramePr>
        <p:xfrm>
          <a:off x="0" y="1250871"/>
          <a:ext cx="12003977" cy="3779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tângulo 10"/>
          <p:cNvSpPr/>
          <p:nvPr/>
        </p:nvSpPr>
        <p:spPr>
          <a:xfrm>
            <a:off x="375055" y="5215105"/>
            <a:ext cx="7288488" cy="64633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pt-BR">
                <a:latin typeface="Arial Narrow"/>
              </a:rPr>
              <a:t>Entre 2007 e 2017, o número de ingressos variou positivamente 19,0% nos cursos de graduação presencial e mais de três vezes (226,0%) nos cursos a distância.</a:t>
            </a:r>
          </a:p>
        </p:txBody>
      </p:sp>
    </p:spTree>
    <p:extLst>
      <p:ext uri="{BB962C8B-B14F-4D97-AF65-F5344CB8AC3E}">
        <p14:creationId xmlns:p14="http://schemas.microsoft.com/office/powerpoint/2010/main" val="1198560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-112540" y="178728"/>
            <a:ext cx="9144000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pt-BR" sz="2400" b="1">
                <a:solidFill>
                  <a:schemeClr val="bg1"/>
                </a:solidFill>
                <a:latin typeface="Arial Narrow"/>
              </a:rPr>
              <a:t>"Você não pode gerenciar aquilo que você não mede."</a:t>
            </a:r>
            <a:endParaRPr lang="pt-BR" sz="2400" b="1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BR" sz="2400" b="1">
                <a:solidFill>
                  <a:schemeClr val="bg1"/>
                </a:solidFill>
                <a:latin typeface="Arial Narrow" panose="020B0606020202030204" pitchFamily="34" charset="0"/>
              </a:rPr>
              <a:t>(Peter Drucker e W. </a:t>
            </a:r>
            <a:r>
              <a:rPr lang="pt-BR" sz="2400" b="1">
                <a:solidFill>
                  <a:schemeClr val="bg1"/>
                </a:solidFill>
                <a:latin typeface="Arial Narrow" panose="020B0606020202030204" pitchFamily="34" charset="0"/>
                <a:ea typeface="Adobe Fan Heiti Std B" panose="020B0700000000000000" pitchFamily="34" charset="-128"/>
              </a:rPr>
              <a:t>Edwards</a:t>
            </a:r>
            <a:r>
              <a:rPr lang="pt-BR" sz="2400" b="1">
                <a:solidFill>
                  <a:schemeClr val="bg1"/>
                </a:solidFill>
                <a:latin typeface="Arial Narrow" panose="020B0606020202030204" pitchFamily="34" charset="0"/>
              </a:rPr>
              <a:t> Deming)</a:t>
            </a:r>
            <a:endParaRPr 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89972" y="5403100"/>
            <a:ext cx="5103513" cy="369332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Arial Narrow" panose="020B0606020202030204" pitchFamily="2" charset="0"/>
                <a:ea typeface="Calibri" panose="020F0502020204030204" pitchFamily="34" charset="0"/>
                <a:cs typeface="Times New Roman"/>
              </a:rPr>
              <a:t>Fonte: Cisco VNI Global IP </a:t>
            </a:r>
            <a:r>
              <a:rPr lang="pt-BR" b="1" err="1">
                <a:solidFill>
                  <a:schemeClr val="bg1"/>
                </a:solidFill>
                <a:latin typeface="Arial Narrow" panose="020B0606020202030204" pitchFamily="2" charset="0"/>
                <a:ea typeface="Calibri" panose="020F0502020204030204" pitchFamily="34" charset="0"/>
                <a:cs typeface="Times New Roman"/>
              </a:rPr>
              <a:t>Traffic</a:t>
            </a:r>
            <a:r>
              <a:rPr lang="pt-BR" b="1">
                <a:solidFill>
                  <a:schemeClr val="bg1"/>
                </a:solidFill>
                <a:latin typeface="Arial Narrow" panose="020B0606020202030204" pitchFamily="2" charset="0"/>
                <a:ea typeface="Calibri" panose="020F0502020204030204" pitchFamily="34" charset="0"/>
                <a:cs typeface="Times New Roman"/>
              </a:rPr>
              <a:t> Forecast, 2016-2021.</a:t>
            </a:r>
            <a:endParaRPr lang="pt-BR" b="1">
              <a:solidFill>
                <a:schemeClr val="bg1"/>
              </a:solidFill>
              <a:latin typeface="Arial Narrow" panose="020B0606020202030204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9785AA-77AE-4736-9BC5-C0BF70856651}"/>
              </a:ext>
            </a:extLst>
          </p:cNvPr>
          <p:cNvSpPr txBox="1"/>
          <p:nvPr/>
        </p:nvSpPr>
        <p:spPr>
          <a:xfrm>
            <a:off x="488830" y="5759622"/>
            <a:ext cx="1134086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Arial Narrow"/>
              </a:rPr>
              <a:t>MCAFEE, Andrew </a:t>
            </a:r>
            <a:r>
              <a:rPr lang="pt-BR" i="1">
                <a:solidFill>
                  <a:schemeClr val="bg1"/>
                </a:solidFill>
                <a:latin typeface="Arial Narrow"/>
              </a:rPr>
              <a:t>et al</a:t>
            </a:r>
            <a:r>
              <a:rPr lang="pt-BR">
                <a:solidFill>
                  <a:schemeClr val="bg1"/>
                </a:solidFill>
                <a:latin typeface="Arial Narrow"/>
              </a:rPr>
              <a:t>. </a:t>
            </a:r>
            <a:r>
              <a:rPr lang="pt-BR" b="1">
                <a:solidFill>
                  <a:schemeClr val="bg1"/>
                </a:solidFill>
                <a:latin typeface="Arial Narrow"/>
              </a:rPr>
              <a:t>Big data: </a:t>
            </a:r>
            <a:r>
              <a:rPr lang="pt-BR" b="1" err="1">
                <a:solidFill>
                  <a:schemeClr val="bg1"/>
                </a:solidFill>
                <a:latin typeface="Arial Narrow"/>
              </a:rPr>
              <a:t>the</a:t>
            </a:r>
            <a:r>
              <a:rPr lang="pt-BR" b="1">
                <a:solidFill>
                  <a:schemeClr val="bg1"/>
                </a:solidFill>
                <a:latin typeface="Arial Narrow"/>
              </a:rPr>
              <a:t> management </a:t>
            </a:r>
            <a:r>
              <a:rPr lang="pt-BR" b="1" err="1">
                <a:solidFill>
                  <a:schemeClr val="bg1"/>
                </a:solidFill>
                <a:latin typeface="Arial Narrow"/>
              </a:rPr>
              <a:t>revolution</a:t>
            </a:r>
            <a:r>
              <a:rPr lang="pt-BR" b="1">
                <a:solidFill>
                  <a:schemeClr val="bg1"/>
                </a:solidFill>
                <a:latin typeface="Arial Narrow"/>
              </a:rPr>
              <a:t>.</a:t>
            </a:r>
            <a:r>
              <a:rPr lang="pt-BR">
                <a:solidFill>
                  <a:schemeClr val="bg1"/>
                </a:solidFill>
                <a:latin typeface="Arial Narrow"/>
              </a:rPr>
              <a:t> Harvard business </a:t>
            </a:r>
            <a:r>
              <a:rPr lang="pt-BR" err="1">
                <a:solidFill>
                  <a:schemeClr val="bg1"/>
                </a:solidFill>
                <a:latin typeface="Arial Narrow"/>
              </a:rPr>
              <a:t>review</a:t>
            </a:r>
            <a:r>
              <a:rPr lang="pt-BR">
                <a:solidFill>
                  <a:schemeClr val="bg1"/>
                </a:solidFill>
                <a:latin typeface="Arial Narrow"/>
              </a:rPr>
              <a:t>, v. 90, n. 10, p. 60-68, 2012.</a:t>
            </a:r>
          </a:p>
        </p:txBody>
      </p:sp>
      <p:pic>
        <p:nvPicPr>
          <p:cNvPr id="19" name="Imagem 19">
            <a:extLst>
              <a:ext uri="{FF2B5EF4-FFF2-40B4-BE49-F238E27FC236}">
                <a16:creationId xmlns:a16="http://schemas.microsoft.com/office/drawing/2014/main" id="{C0DD3D3F-02B7-46E1-8C66-1EF575D4D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15" y="3797060"/>
            <a:ext cx="1233578" cy="1219200"/>
          </a:xfrm>
          <a:prstGeom prst="rect">
            <a:avLst/>
          </a:prstGeom>
        </p:spPr>
      </p:pic>
      <p:pic>
        <p:nvPicPr>
          <p:cNvPr id="21" name="Imagem 21">
            <a:extLst>
              <a:ext uri="{FF2B5EF4-FFF2-40B4-BE49-F238E27FC236}">
                <a16:creationId xmlns:a16="http://schemas.microsoft.com/office/drawing/2014/main" id="{516FCB2B-06A1-44B9-A250-5221E22026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2741" y="1712344"/>
            <a:ext cx="1233578" cy="1219200"/>
          </a:xfrm>
          <a:prstGeom prst="rect">
            <a:avLst/>
          </a:prstGeom>
        </p:spPr>
      </p:pic>
      <p:pic>
        <p:nvPicPr>
          <p:cNvPr id="23" name="Imagem 23">
            <a:extLst>
              <a:ext uri="{FF2B5EF4-FFF2-40B4-BE49-F238E27FC236}">
                <a16:creationId xmlns:a16="http://schemas.microsoft.com/office/drawing/2014/main" id="{75ACE4EF-55DF-4200-B81F-BF6C1FD3D4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4929" y="3797060"/>
            <a:ext cx="1233578" cy="1219200"/>
          </a:xfrm>
          <a:prstGeom prst="rect">
            <a:avLst/>
          </a:prstGeom>
        </p:spPr>
      </p:pic>
      <p:pic>
        <p:nvPicPr>
          <p:cNvPr id="25" name="Imagem 25">
            <a:extLst>
              <a:ext uri="{FF2B5EF4-FFF2-40B4-BE49-F238E27FC236}">
                <a16:creationId xmlns:a16="http://schemas.microsoft.com/office/drawing/2014/main" id="{A0893F98-CFA7-43AB-8347-A3EE06E223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1494" y="1695955"/>
            <a:ext cx="1233578" cy="1223222"/>
          </a:xfrm>
          <a:prstGeom prst="rect">
            <a:avLst/>
          </a:prstGeom>
        </p:spPr>
      </p:pic>
      <p:pic>
        <p:nvPicPr>
          <p:cNvPr id="27" name="Imagem 27">
            <a:extLst>
              <a:ext uri="{FF2B5EF4-FFF2-40B4-BE49-F238E27FC236}">
                <a16:creationId xmlns:a16="http://schemas.microsoft.com/office/drawing/2014/main" id="{1673378E-78F3-4FF0-A12D-776AD25B7A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3041" y="3797061"/>
            <a:ext cx="1233578" cy="1219200"/>
          </a:xfrm>
          <a:prstGeom prst="rect">
            <a:avLst/>
          </a:prstGeom>
        </p:spPr>
      </p:pic>
      <p:pic>
        <p:nvPicPr>
          <p:cNvPr id="29" name="Imagem 29">
            <a:extLst>
              <a:ext uri="{FF2B5EF4-FFF2-40B4-BE49-F238E27FC236}">
                <a16:creationId xmlns:a16="http://schemas.microsoft.com/office/drawing/2014/main" id="{FBB4EA74-9978-4514-8AED-80D7752DDD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11420" y="1712343"/>
            <a:ext cx="1233578" cy="1219200"/>
          </a:xfrm>
          <a:prstGeom prst="rect">
            <a:avLst/>
          </a:prstGeom>
        </p:spPr>
      </p:pic>
      <p:sp>
        <p:nvSpPr>
          <p:cNvPr id="31" name="CaixaDeTexto 30">
            <a:extLst>
              <a:ext uri="{FF2B5EF4-FFF2-40B4-BE49-F238E27FC236}">
                <a16:creationId xmlns:a16="http://schemas.microsoft.com/office/drawing/2014/main" id="{EA7936A2-E9EA-43F1-8B7C-A6DFDF2FABCF}"/>
              </a:ext>
            </a:extLst>
          </p:cNvPr>
          <p:cNvSpPr txBox="1"/>
          <p:nvPr/>
        </p:nvSpPr>
        <p:spPr>
          <a:xfrm>
            <a:off x="-5750" y="2510287"/>
            <a:ext cx="2139351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400" i="1" err="1">
                <a:solidFill>
                  <a:srgbClr val="FFFFFF"/>
                </a:solidFill>
                <a:latin typeface="Arial Narrow"/>
                <a:cs typeface="Calibri"/>
              </a:rPr>
              <a:t>By</a:t>
            </a:r>
            <a:r>
              <a:rPr lang="pt-BR" sz="1400" i="1">
                <a:solidFill>
                  <a:srgbClr val="FFFFFF"/>
                </a:solidFill>
                <a:latin typeface="Arial Narrow"/>
                <a:ea typeface="+mn-lt"/>
                <a:cs typeface="+mn-lt"/>
              </a:rPr>
              <a:t> </a:t>
            </a:r>
            <a:r>
              <a:rPr lang="pt-BR" sz="1400">
                <a:solidFill>
                  <a:srgbClr val="FFFFFF"/>
                </a:solidFill>
                <a:latin typeface="Arial Narrow"/>
                <a:ea typeface="+mn-lt"/>
                <a:cs typeface="+mn-lt"/>
              </a:rPr>
              <a:t>2021</a:t>
            </a:r>
            <a:endParaRPr lang="pt-BR" sz="1400">
              <a:solidFill>
                <a:srgbClr val="FFFFFF"/>
              </a:solidFill>
              <a:latin typeface="Arial Narrow"/>
              <a:cs typeface="Calibri" panose="020F0502020204030204"/>
            </a:endParaRPr>
          </a:p>
          <a:p>
            <a:pPr algn="ctr"/>
            <a:r>
              <a:rPr lang="pt-BR" sz="1400">
                <a:solidFill>
                  <a:srgbClr val="FFFFFF"/>
                </a:solidFill>
                <a:latin typeface="Arial Narrow"/>
                <a:ea typeface="+mn-lt"/>
                <a:cs typeface="+mn-lt"/>
              </a:rPr>
              <a:t> 58% </a:t>
            </a:r>
            <a:endParaRPr lang="pt-BR" sz="1400">
              <a:solidFill>
                <a:srgbClr val="FFFFFF"/>
              </a:solidFill>
              <a:latin typeface="Arial Narrow"/>
              <a:cs typeface="Calibri" panose="020F0502020204030204"/>
            </a:endParaRPr>
          </a:p>
          <a:p>
            <a:pPr algn="ctr"/>
            <a:r>
              <a:rPr lang="pt-BR" sz="1400" i="1" err="1">
                <a:solidFill>
                  <a:srgbClr val="FFFFFF"/>
                </a:solidFill>
                <a:latin typeface="Arial Narrow"/>
                <a:ea typeface="+mn-lt"/>
                <a:cs typeface="+mn-lt"/>
              </a:rPr>
              <a:t>of</a:t>
            </a:r>
            <a:r>
              <a:rPr lang="pt-BR" sz="1400" i="1">
                <a:solidFill>
                  <a:srgbClr val="FFFFFF"/>
                </a:solidFill>
                <a:latin typeface="Arial Narrow"/>
                <a:ea typeface="+mn-lt"/>
                <a:cs typeface="+mn-lt"/>
              </a:rPr>
              <a:t> </a:t>
            </a:r>
            <a:r>
              <a:rPr lang="pt-BR" sz="1400" i="1" err="1">
                <a:solidFill>
                  <a:srgbClr val="FFFFFF"/>
                </a:solidFill>
                <a:latin typeface="Arial Narrow"/>
                <a:ea typeface="+mn-lt"/>
                <a:cs typeface="+mn-lt"/>
              </a:rPr>
              <a:t>the</a:t>
            </a:r>
            <a:r>
              <a:rPr lang="pt-BR" sz="1400" i="1">
                <a:solidFill>
                  <a:srgbClr val="FFFFFF"/>
                </a:solidFill>
                <a:latin typeface="Arial Narrow"/>
                <a:ea typeface="+mn-lt"/>
                <a:cs typeface="+mn-lt"/>
              </a:rPr>
              <a:t> </a:t>
            </a:r>
            <a:r>
              <a:rPr lang="pt-BR" sz="1400" i="1" err="1">
                <a:solidFill>
                  <a:srgbClr val="FFFFFF"/>
                </a:solidFill>
                <a:latin typeface="Arial Narrow"/>
                <a:ea typeface="+mn-lt"/>
                <a:cs typeface="+mn-lt"/>
              </a:rPr>
              <a:t>population</a:t>
            </a:r>
            <a:r>
              <a:rPr lang="pt-BR" sz="1400" i="1">
                <a:solidFill>
                  <a:srgbClr val="FFFFFF"/>
                </a:solidFill>
                <a:latin typeface="Arial Narrow"/>
                <a:ea typeface="+mn-lt"/>
                <a:cs typeface="+mn-lt"/>
              </a:rPr>
              <a:t> </a:t>
            </a:r>
            <a:r>
              <a:rPr lang="pt-BR" sz="1400" i="1" err="1">
                <a:solidFill>
                  <a:srgbClr val="FFFFFF"/>
                </a:solidFill>
                <a:latin typeface="Arial Narrow"/>
                <a:ea typeface="+mn-lt"/>
                <a:cs typeface="+mn-lt"/>
              </a:rPr>
              <a:t>will</a:t>
            </a:r>
            <a:r>
              <a:rPr lang="pt-BR" sz="1400" i="1">
                <a:solidFill>
                  <a:srgbClr val="FFFFFF"/>
                </a:solidFill>
                <a:latin typeface="Arial Narrow"/>
                <a:ea typeface="+mn-lt"/>
                <a:cs typeface="+mn-lt"/>
              </a:rPr>
              <a:t> </a:t>
            </a:r>
            <a:endParaRPr lang="pt-BR" sz="1400" i="1">
              <a:solidFill>
                <a:srgbClr val="FFFFFF"/>
              </a:solidFill>
              <a:latin typeface="Arial Narrow"/>
              <a:cs typeface="Calibri" panose="020F0502020204030204"/>
            </a:endParaRPr>
          </a:p>
          <a:p>
            <a:pPr algn="ctr"/>
            <a:r>
              <a:rPr lang="pt-BR" sz="1400" i="1" err="1">
                <a:solidFill>
                  <a:srgbClr val="FFFFFF"/>
                </a:solidFill>
                <a:latin typeface="Arial Narrow"/>
                <a:ea typeface="+mn-lt"/>
                <a:cs typeface="+mn-lt"/>
              </a:rPr>
              <a:t>be</a:t>
            </a:r>
            <a:r>
              <a:rPr lang="pt-BR" sz="1400" i="1">
                <a:solidFill>
                  <a:srgbClr val="FFFFFF"/>
                </a:solidFill>
                <a:latin typeface="Arial Narrow"/>
                <a:ea typeface="+mn-lt"/>
                <a:cs typeface="+mn-lt"/>
              </a:rPr>
              <a:t> </a:t>
            </a:r>
            <a:r>
              <a:rPr lang="pt-BR" sz="1400" i="1" err="1">
                <a:solidFill>
                  <a:srgbClr val="FFFFFF"/>
                </a:solidFill>
                <a:latin typeface="Arial Narrow"/>
                <a:ea typeface="+mn-lt"/>
                <a:cs typeface="+mn-lt"/>
              </a:rPr>
              <a:t>using</a:t>
            </a:r>
            <a:r>
              <a:rPr lang="pt-BR" sz="1400" i="1">
                <a:solidFill>
                  <a:srgbClr val="FFFFFF"/>
                </a:solidFill>
                <a:latin typeface="Arial Narrow"/>
                <a:ea typeface="+mn-lt"/>
                <a:cs typeface="+mn-lt"/>
              </a:rPr>
              <a:t> </a:t>
            </a:r>
            <a:r>
              <a:rPr lang="pt-BR" sz="1400" i="1" err="1">
                <a:solidFill>
                  <a:srgbClr val="FFFFFF"/>
                </a:solidFill>
                <a:latin typeface="Arial Narrow"/>
                <a:ea typeface="+mn-lt"/>
                <a:cs typeface="+mn-lt"/>
              </a:rPr>
              <a:t>the</a:t>
            </a:r>
            <a:r>
              <a:rPr lang="pt-BR" sz="1400" i="1">
                <a:solidFill>
                  <a:srgbClr val="FFFFFF"/>
                </a:solidFill>
                <a:latin typeface="Arial Narrow"/>
                <a:ea typeface="+mn-lt"/>
                <a:cs typeface="+mn-lt"/>
              </a:rPr>
              <a:t> Internet </a:t>
            </a:r>
            <a:endParaRPr lang="pt-BR" sz="1400" i="1">
              <a:solidFill>
                <a:srgbClr val="FFFFFF"/>
              </a:solidFill>
              <a:latin typeface="Arial Narrow"/>
              <a:cs typeface="Calibri" panose="020F0502020204030204"/>
            </a:endParaRPr>
          </a:p>
          <a:p>
            <a:pPr algn="ctr"/>
            <a:r>
              <a:rPr lang="pt-BR" sz="1400" i="1" err="1">
                <a:solidFill>
                  <a:srgbClr val="FFFFFF"/>
                </a:solidFill>
                <a:latin typeface="Arial Narrow"/>
                <a:ea typeface="+mn-lt"/>
                <a:cs typeface="+mn-lt"/>
              </a:rPr>
              <a:t>up</a:t>
            </a:r>
            <a:r>
              <a:rPr lang="pt-BR" sz="1400" i="1">
                <a:solidFill>
                  <a:srgbClr val="FFFFFF"/>
                </a:solidFill>
                <a:latin typeface="Arial Narrow"/>
                <a:ea typeface="+mn-lt"/>
                <a:cs typeface="+mn-lt"/>
              </a:rPr>
              <a:t> </a:t>
            </a:r>
            <a:r>
              <a:rPr lang="pt-BR" sz="1400" i="1" err="1">
                <a:solidFill>
                  <a:srgbClr val="FFFFFF"/>
                </a:solidFill>
                <a:latin typeface="Arial Narrow"/>
                <a:ea typeface="+mn-lt"/>
                <a:cs typeface="+mn-lt"/>
              </a:rPr>
              <a:t>from</a:t>
            </a:r>
            <a:r>
              <a:rPr lang="pt-BR" sz="1400" i="1">
                <a:solidFill>
                  <a:srgbClr val="FFFFFF"/>
                </a:solidFill>
                <a:latin typeface="Arial Narrow"/>
                <a:ea typeface="+mn-lt"/>
                <a:cs typeface="+mn-lt"/>
              </a:rPr>
              <a:t> </a:t>
            </a:r>
            <a:r>
              <a:rPr lang="pt-BR" sz="1400">
                <a:solidFill>
                  <a:srgbClr val="FFFFFF"/>
                </a:solidFill>
                <a:latin typeface="Arial Narrow"/>
                <a:ea typeface="+mn-lt"/>
                <a:cs typeface="+mn-lt"/>
              </a:rPr>
              <a:t>44%</a:t>
            </a:r>
            <a:r>
              <a:rPr lang="pt-BR" sz="1400" i="1">
                <a:solidFill>
                  <a:srgbClr val="FFFFFF"/>
                </a:solidFill>
                <a:latin typeface="Arial Narrow"/>
                <a:ea typeface="+mn-lt"/>
                <a:cs typeface="+mn-lt"/>
              </a:rPr>
              <a:t> in </a:t>
            </a:r>
            <a:r>
              <a:rPr lang="pt-BR" sz="1400">
                <a:solidFill>
                  <a:srgbClr val="FFFFFF"/>
                </a:solidFill>
                <a:latin typeface="Arial Narrow"/>
                <a:ea typeface="+mn-lt"/>
                <a:cs typeface="+mn-lt"/>
              </a:rPr>
              <a:t>2016</a:t>
            </a:r>
            <a:r>
              <a:rPr lang="pt-BR" sz="1400" i="1">
                <a:solidFill>
                  <a:srgbClr val="FFFFFF"/>
                </a:solidFill>
                <a:latin typeface="Arial Narrow"/>
                <a:ea typeface="+mn-lt"/>
                <a:cs typeface="+mn-lt"/>
              </a:rPr>
              <a:t>.</a:t>
            </a:r>
            <a:endParaRPr lang="pt-BR" sz="1400" i="1">
              <a:solidFill>
                <a:srgbClr val="FFFFFF"/>
              </a:solidFill>
              <a:latin typeface="Arial Narrow"/>
              <a:cs typeface="Calibri" panose="020F0502020204030204"/>
            </a:endParaRPr>
          </a:p>
          <a:p>
            <a:pPr algn="ctr"/>
            <a:endParaRPr lang="pt-BR">
              <a:solidFill>
                <a:srgbClr val="FFFFFF"/>
              </a:solidFill>
              <a:latin typeface="Arial Narrow"/>
              <a:cs typeface="Calibri" panose="020F0502020204030204"/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8419451C-636C-4993-8ACD-D62F3327F672}"/>
              </a:ext>
            </a:extLst>
          </p:cNvPr>
          <p:cNvSpPr txBox="1"/>
          <p:nvPr/>
        </p:nvSpPr>
        <p:spPr>
          <a:xfrm>
            <a:off x="2007079" y="3042248"/>
            <a:ext cx="1679276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400" i="1" err="1">
                <a:solidFill>
                  <a:srgbClr val="FFFFFF"/>
                </a:solidFill>
                <a:latin typeface="Arial Narrow"/>
                <a:ea typeface="+mn-lt"/>
                <a:cs typeface="+mn-lt"/>
              </a:rPr>
              <a:t>By</a:t>
            </a:r>
            <a:r>
              <a:rPr lang="pt-BR" sz="1400" i="1">
                <a:solidFill>
                  <a:srgbClr val="FFFFFF"/>
                </a:solidFill>
                <a:latin typeface="Arial Narrow"/>
                <a:ea typeface="+mn-lt"/>
                <a:cs typeface="+mn-lt"/>
              </a:rPr>
              <a:t> </a:t>
            </a:r>
            <a:r>
              <a:rPr lang="pt-BR" sz="1400">
                <a:solidFill>
                  <a:srgbClr val="FFFFFF"/>
                </a:solidFill>
                <a:latin typeface="Arial Narrow"/>
                <a:ea typeface="+mn-lt"/>
                <a:cs typeface="+mn-lt"/>
              </a:rPr>
              <a:t>2021</a:t>
            </a:r>
          </a:p>
          <a:p>
            <a:pPr algn="ctr"/>
            <a:r>
              <a:rPr lang="pt-BR" sz="1400">
                <a:solidFill>
                  <a:srgbClr val="FFFFFF"/>
                </a:solidFill>
                <a:latin typeface="Arial Narrow"/>
                <a:ea typeface="+mn-lt"/>
                <a:cs typeface="+mn-lt"/>
              </a:rPr>
              <a:t>61 GB</a:t>
            </a:r>
            <a:r>
              <a:rPr lang="pt-BR" sz="1400" i="1">
                <a:solidFill>
                  <a:srgbClr val="FFFFFF"/>
                </a:solidFill>
                <a:latin typeface="Arial Narrow"/>
                <a:ea typeface="+mn-lt"/>
                <a:cs typeface="+mn-lt"/>
              </a:rPr>
              <a:t> </a:t>
            </a:r>
            <a:endParaRPr lang="pt-BR" sz="1400" i="1">
              <a:solidFill>
                <a:srgbClr val="FFFFFF"/>
              </a:solidFill>
              <a:latin typeface="Arial Narrow"/>
            </a:endParaRPr>
          </a:p>
          <a:p>
            <a:pPr algn="ctr"/>
            <a:r>
              <a:rPr lang="pt-BR" sz="1400" i="1" err="1">
                <a:solidFill>
                  <a:srgbClr val="FFFFFF"/>
                </a:solidFill>
                <a:latin typeface="Arial Narrow"/>
                <a:ea typeface="+mn-lt"/>
                <a:cs typeface="+mn-lt"/>
              </a:rPr>
              <a:t>of</a:t>
            </a:r>
            <a:r>
              <a:rPr lang="pt-BR" sz="1400" i="1">
                <a:solidFill>
                  <a:srgbClr val="FFFFFF"/>
                </a:solidFill>
                <a:latin typeface="Arial Narrow"/>
                <a:ea typeface="+mn-lt"/>
                <a:cs typeface="+mn-lt"/>
              </a:rPr>
              <a:t> </a:t>
            </a:r>
            <a:r>
              <a:rPr lang="pt-BR" sz="1400" i="1" err="1">
                <a:solidFill>
                  <a:srgbClr val="FFFFFF"/>
                </a:solidFill>
                <a:latin typeface="Arial Narrow"/>
                <a:ea typeface="+mn-lt"/>
                <a:cs typeface="+mn-lt"/>
              </a:rPr>
              <a:t>the</a:t>
            </a:r>
            <a:r>
              <a:rPr lang="pt-BR" sz="1400" i="1">
                <a:solidFill>
                  <a:srgbClr val="FFFFFF"/>
                </a:solidFill>
                <a:latin typeface="Arial Narrow"/>
                <a:ea typeface="+mn-lt"/>
                <a:cs typeface="+mn-lt"/>
              </a:rPr>
              <a:t> Internet </a:t>
            </a:r>
            <a:r>
              <a:rPr lang="pt-BR" sz="1400" i="1" err="1">
                <a:solidFill>
                  <a:srgbClr val="FFFFFF"/>
                </a:solidFill>
                <a:latin typeface="Arial Narrow"/>
                <a:ea typeface="+mn-lt"/>
                <a:cs typeface="+mn-lt"/>
              </a:rPr>
              <a:t>traffic</a:t>
            </a:r>
            <a:r>
              <a:rPr lang="pt-BR" sz="1400" i="1">
                <a:solidFill>
                  <a:srgbClr val="FFFFFF"/>
                </a:solidFill>
                <a:latin typeface="Arial Narrow"/>
                <a:ea typeface="+mn-lt"/>
                <a:cs typeface="+mn-lt"/>
              </a:rPr>
              <a:t> </a:t>
            </a:r>
            <a:endParaRPr lang="pt-BR" sz="1400" i="1">
              <a:solidFill>
                <a:srgbClr val="FFFFFF"/>
              </a:solidFill>
              <a:latin typeface="Arial Narrow"/>
            </a:endParaRPr>
          </a:p>
          <a:p>
            <a:pPr algn="ctr"/>
            <a:r>
              <a:rPr lang="pt-BR" sz="1400" i="1">
                <a:solidFill>
                  <a:srgbClr val="FFFFFF"/>
                </a:solidFill>
                <a:latin typeface="Arial Narrow"/>
                <a:ea typeface="+mn-lt"/>
                <a:cs typeface="+mn-lt"/>
              </a:rPr>
              <a:t>per </a:t>
            </a:r>
            <a:r>
              <a:rPr lang="pt-BR" sz="1400" i="1" err="1">
                <a:solidFill>
                  <a:srgbClr val="FFFFFF"/>
                </a:solidFill>
                <a:latin typeface="Arial Narrow"/>
                <a:ea typeface="+mn-lt"/>
                <a:cs typeface="+mn-lt"/>
              </a:rPr>
              <a:t>month</a:t>
            </a:r>
            <a:r>
              <a:rPr lang="pt-BR" sz="1400" i="1">
                <a:solidFill>
                  <a:srgbClr val="FFFFFF"/>
                </a:solidFill>
                <a:latin typeface="Arial Narrow"/>
                <a:ea typeface="+mn-lt"/>
                <a:cs typeface="+mn-lt"/>
              </a:rPr>
              <a:t>, per </a:t>
            </a:r>
            <a:r>
              <a:rPr lang="pt-BR" sz="1400" i="1" err="1">
                <a:solidFill>
                  <a:srgbClr val="FFFFFF"/>
                </a:solidFill>
                <a:latin typeface="Arial Narrow"/>
                <a:ea typeface="+mn-lt"/>
                <a:cs typeface="+mn-lt"/>
              </a:rPr>
              <a:t>user</a:t>
            </a:r>
            <a:r>
              <a:rPr lang="pt-BR" sz="1400" i="1">
                <a:solidFill>
                  <a:srgbClr val="FFFFFF"/>
                </a:solidFill>
                <a:latin typeface="Arial Narrow"/>
                <a:ea typeface="+mn-lt"/>
                <a:cs typeface="+mn-lt"/>
              </a:rPr>
              <a:t> </a:t>
            </a:r>
          </a:p>
          <a:p>
            <a:pPr algn="ctr"/>
            <a:r>
              <a:rPr lang="pt-BR" sz="1400" i="1" err="1">
                <a:solidFill>
                  <a:srgbClr val="FFFFFF"/>
                </a:solidFill>
                <a:latin typeface="Arial Narrow"/>
                <a:ea typeface="+mn-lt"/>
                <a:cs typeface="+mn-lt"/>
              </a:rPr>
              <a:t>up</a:t>
            </a:r>
            <a:r>
              <a:rPr lang="pt-BR" sz="1400" i="1">
                <a:solidFill>
                  <a:srgbClr val="FFFFFF"/>
                </a:solidFill>
                <a:latin typeface="Arial Narrow"/>
                <a:ea typeface="+mn-lt"/>
                <a:cs typeface="+mn-lt"/>
              </a:rPr>
              <a:t> </a:t>
            </a:r>
            <a:r>
              <a:rPr lang="pt-BR" sz="1400" i="1" err="1">
                <a:solidFill>
                  <a:srgbClr val="FFFFFF"/>
                </a:solidFill>
                <a:latin typeface="Arial Narrow"/>
                <a:ea typeface="+mn-lt"/>
                <a:cs typeface="+mn-lt"/>
              </a:rPr>
              <a:t>from</a:t>
            </a:r>
            <a:r>
              <a:rPr lang="pt-BR" sz="1400" i="1">
                <a:solidFill>
                  <a:srgbClr val="FFFFFF"/>
                </a:solidFill>
                <a:latin typeface="Arial Narrow"/>
                <a:ea typeface="+mn-lt"/>
                <a:cs typeface="+mn-lt"/>
              </a:rPr>
              <a:t> </a:t>
            </a:r>
            <a:r>
              <a:rPr lang="pt-BR" sz="1400">
                <a:solidFill>
                  <a:srgbClr val="FFFFFF"/>
                </a:solidFill>
                <a:latin typeface="Arial Narrow"/>
                <a:ea typeface="+mn-lt"/>
                <a:cs typeface="+mn-lt"/>
              </a:rPr>
              <a:t>24 GB</a:t>
            </a:r>
            <a:r>
              <a:rPr lang="pt-BR" sz="1400" i="1">
                <a:solidFill>
                  <a:srgbClr val="FFFFFF"/>
                </a:solidFill>
                <a:latin typeface="Arial Narrow"/>
                <a:ea typeface="+mn-lt"/>
                <a:cs typeface="+mn-lt"/>
              </a:rPr>
              <a:t> in </a:t>
            </a:r>
            <a:r>
              <a:rPr lang="pt-BR" sz="1400">
                <a:solidFill>
                  <a:srgbClr val="FFFFFF"/>
                </a:solidFill>
                <a:latin typeface="Arial Narrow"/>
                <a:ea typeface="+mn-lt"/>
                <a:cs typeface="+mn-lt"/>
              </a:rPr>
              <a:t>2016</a:t>
            </a:r>
            <a:r>
              <a:rPr lang="pt-BR" sz="1400" i="1">
                <a:solidFill>
                  <a:srgbClr val="FFFFFF"/>
                </a:solidFill>
                <a:latin typeface="Arial Narrow"/>
                <a:ea typeface="+mn-lt"/>
                <a:cs typeface="+mn-lt"/>
              </a:rPr>
              <a:t>.</a:t>
            </a:r>
          </a:p>
          <a:p>
            <a:pPr algn="ctr"/>
            <a:endParaRPr lang="pt-BR" sz="1400">
              <a:solidFill>
                <a:srgbClr val="FFFFFF"/>
              </a:solidFill>
              <a:latin typeface="Arial Narrow"/>
              <a:cs typeface="Calibri" panose="020F0502020204030204"/>
            </a:endParaRPr>
          </a:p>
          <a:p>
            <a:pPr algn="ctr"/>
            <a:endParaRPr lang="pt-BR" sz="1400">
              <a:solidFill>
                <a:srgbClr val="FFFFFF"/>
              </a:solidFill>
              <a:latin typeface="Arial Narrow"/>
              <a:cs typeface="Calibri" panose="020F0502020204030204"/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B9376CDD-F4C3-40F4-9F46-3087808BABF2}"/>
              </a:ext>
            </a:extLst>
          </p:cNvPr>
          <p:cNvSpPr txBox="1"/>
          <p:nvPr/>
        </p:nvSpPr>
        <p:spPr>
          <a:xfrm>
            <a:off x="3775494" y="2510287"/>
            <a:ext cx="1952445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i="1">
                <a:solidFill>
                  <a:srgbClr val="FFFFFF"/>
                </a:solidFill>
                <a:latin typeface="Arial Narrow"/>
                <a:ea typeface="+mn-lt"/>
                <a:cs typeface="+mn-lt"/>
              </a:rPr>
              <a:t>By </a:t>
            </a:r>
            <a:r>
              <a:rPr lang="en-US" sz="1400">
                <a:solidFill>
                  <a:srgbClr val="FFFFFF"/>
                </a:solidFill>
                <a:latin typeface="Arial Narrow"/>
                <a:ea typeface="+mn-lt"/>
                <a:cs typeface="+mn-lt"/>
              </a:rPr>
              <a:t>2021</a:t>
            </a:r>
            <a:endParaRPr lang="pt-BR" sz="1400">
              <a:solidFill>
                <a:srgbClr val="FFFFFF"/>
              </a:solidFill>
              <a:latin typeface="Arial Narrow"/>
              <a:ea typeface="+mn-lt"/>
              <a:cs typeface="+mn-lt"/>
            </a:endParaRPr>
          </a:p>
          <a:p>
            <a:pPr algn="ctr"/>
            <a:r>
              <a:rPr lang="en-US" sz="1400">
                <a:solidFill>
                  <a:srgbClr val="FFFFFF"/>
                </a:solidFill>
                <a:latin typeface="Arial Narrow"/>
                <a:ea typeface="+mn-lt"/>
                <a:cs typeface="+mn-lt"/>
              </a:rPr>
              <a:t>3.5 </a:t>
            </a:r>
            <a:endParaRPr lang="en-US" sz="1400">
              <a:solidFill>
                <a:srgbClr val="FFFFFF"/>
              </a:solidFill>
              <a:latin typeface="Arial Narrow"/>
            </a:endParaRPr>
          </a:p>
          <a:p>
            <a:pPr algn="ctr"/>
            <a:r>
              <a:rPr lang="en-US" sz="1400" i="1">
                <a:solidFill>
                  <a:srgbClr val="FFFFFF"/>
                </a:solidFill>
                <a:latin typeface="Arial Narrow"/>
                <a:ea typeface="+mn-lt"/>
                <a:cs typeface="+mn-lt"/>
              </a:rPr>
              <a:t>networked devices and </a:t>
            </a:r>
            <a:endParaRPr lang="en-US" sz="1400" i="1">
              <a:solidFill>
                <a:srgbClr val="FFFFFF"/>
              </a:solidFill>
              <a:latin typeface="Arial Narrow"/>
            </a:endParaRPr>
          </a:p>
          <a:p>
            <a:pPr algn="ctr"/>
            <a:r>
              <a:rPr lang="en-US" sz="1400" i="1">
                <a:solidFill>
                  <a:srgbClr val="FFFFFF"/>
                </a:solidFill>
                <a:latin typeface="Arial Narrow"/>
                <a:ea typeface="+mn-lt"/>
                <a:cs typeface="+mn-lt"/>
              </a:rPr>
              <a:t>connections per person </a:t>
            </a:r>
            <a:endParaRPr lang="en-US" sz="1400" i="1">
              <a:solidFill>
                <a:srgbClr val="FFFFFF"/>
              </a:solidFill>
              <a:latin typeface="Arial Narrow"/>
            </a:endParaRPr>
          </a:p>
          <a:p>
            <a:pPr algn="ctr"/>
            <a:r>
              <a:rPr lang="en-US" sz="1400" i="1">
                <a:solidFill>
                  <a:srgbClr val="FFFFFF"/>
                </a:solidFill>
                <a:latin typeface="Arial Narrow"/>
                <a:ea typeface="+mn-lt"/>
                <a:cs typeface="+mn-lt"/>
              </a:rPr>
              <a:t>up from</a:t>
            </a:r>
            <a:r>
              <a:rPr lang="en-US" sz="1400">
                <a:solidFill>
                  <a:srgbClr val="FFFFFF"/>
                </a:solidFill>
                <a:latin typeface="Arial Narrow"/>
                <a:ea typeface="+mn-lt"/>
                <a:cs typeface="+mn-lt"/>
              </a:rPr>
              <a:t> 2.3 </a:t>
            </a:r>
            <a:r>
              <a:rPr lang="en-US" sz="1400" i="1">
                <a:solidFill>
                  <a:srgbClr val="FFFFFF"/>
                </a:solidFill>
                <a:latin typeface="Arial Narrow"/>
                <a:ea typeface="+mn-lt"/>
                <a:cs typeface="+mn-lt"/>
              </a:rPr>
              <a:t>in </a:t>
            </a:r>
            <a:r>
              <a:rPr lang="en-US" sz="1400">
                <a:solidFill>
                  <a:srgbClr val="FFFFFF"/>
                </a:solidFill>
                <a:latin typeface="Arial Narrow"/>
                <a:ea typeface="+mn-lt"/>
                <a:cs typeface="+mn-lt"/>
              </a:rPr>
              <a:t>2016</a:t>
            </a:r>
            <a:r>
              <a:rPr lang="en-US" sz="1400" i="1">
                <a:solidFill>
                  <a:srgbClr val="FFFFFF"/>
                </a:solidFill>
                <a:latin typeface="Arial Narrow"/>
                <a:ea typeface="+mn-lt"/>
                <a:cs typeface="+mn-lt"/>
              </a:rPr>
              <a:t>. </a:t>
            </a:r>
            <a:endParaRPr lang="en-US" sz="1400" i="1">
              <a:solidFill>
                <a:srgbClr val="FFFFFF"/>
              </a:solidFill>
              <a:latin typeface="Arial Narrow"/>
            </a:endParaRPr>
          </a:p>
          <a:p>
            <a:pPr algn="ctr"/>
            <a:endParaRPr lang="en-US" sz="1400">
              <a:solidFill>
                <a:srgbClr val="FFFFFF"/>
              </a:solidFill>
              <a:latin typeface="Arial Narrow"/>
              <a:cs typeface="Calibri"/>
            </a:endParaRP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2BA94EB5-0198-459F-AF5A-2503740C1626}"/>
              </a:ext>
            </a:extLst>
          </p:cNvPr>
          <p:cNvSpPr txBox="1"/>
          <p:nvPr/>
        </p:nvSpPr>
        <p:spPr>
          <a:xfrm>
            <a:off x="5802702" y="3042249"/>
            <a:ext cx="1779917" cy="1600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i="1">
                <a:solidFill>
                  <a:srgbClr val="FFFFFF"/>
                </a:solidFill>
                <a:latin typeface="Arial Narrow"/>
                <a:ea typeface="+mn-lt"/>
                <a:cs typeface="+mn-lt"/>
              </a:rPr>
              <a:t>By</a:t>
            </a:r>
            <a:r>
              <a:rPr lang="en-US" sz="1400">
                <a:solidFill>
                  <a:srgbClr val="FFFFFF"/>
                </a:solidFill>
                <a:latin typeface="Arial Narrow"/>
                <a:ea typeface="+mn-lt"/>
                <a:cs typeface="+mn-lt"/>
              </a:rPr>
              <a:t> 2021</a:t>
            </a:r>
            <a:endParaRPr lang="pt-BR" sz="1400">
              <a:solidFill>
                <a:srgbClr val="FFFFFF"/>
              </a:solidFill>
              <a:latin typeface="Arial Narrow"/>
              <a:ea typeface="+mn-lt"/>
              <a:cs typeface="+mn-lt"/>
            </a:endParaRPr>
          </a:p>
          <a:p>
            <a:pPr algn="ctr"/>
            <a:r>
              <a:rPr lang="en-US" sz="1400">
                <a:solidFill>
                  <a:srgbClr val="FFFFFF"/>
                </a:solidFill>
                <a:latin typeface="Arial Narrow"/>
                <a:ea typeface="+mn-lt"/>
                <a:cs typeface="+mn-lt"/>
              </a:rPr>
              <a:t> 80% </a:t>
            </a:r>
            <a:endParaRPr lang="en-US" sz="1400">
              <a:solidFill>
                <a:srgbClr val="FFFFFF"/>
              </a:solidFill>
              <a:latin typeface="Arial Narrow"/>
            </a:endParaRPr>
          </a:p>
          <a:p>
            <a:pPr algn="ctr"/>
            <a:r>
              <a:rPr lang="en-US" sz="1400">
                <a:solidFill>
                  <a:srgbClr val="FFFFFF"/>
                </a:solidFill>
                <a:latin typeface="Arial Narrow"/>
                <a:ea typeface="+mn-lt"/>
                <a:cs typeface="+mn-lt"/>
              </a:rPr>
              <a:t>80% </a:t>
            </a:r>
            <a:r>
              <a:rPr lang="en-US" sz="1400" i="1">
                <a:solidFill>
                  <a:srgbClr val="FFFFFF"/>
                </a:solidFill>
                <a:latin typeface="Arial Narrow"/>
                <a:ea typeface="+mn-lt"/>
                <a:cs typeface="+mn-lt"/>
              </a:rPr>
              <a:t>of all Internet traffic will be video  </a:t>
            </a:r>
            <a:endParaRPr lang="en-US" sz="1400" i="1">
              <a:solidFill>
                <a:srgbClr val="FFFFFF"/>
              </a:solidFill>
              <a:latin typeface="Arial Narrow"/>
            </a:endParaRPr>
          </a:p>
          <a:p>
            <a:pPr algn="ctr"/>
            <a:r>
              <a:rPr lang="en-US" sz="1400" i="1">
                <a:solidFill>
                  <a:srgbClr val="FFFFFF"/>
                </a:solidFill>
                <a:latin typeface="Arial Narrow"/>
                <a:ea typeface="+mn-lt"/>
                <a:cs typeface="+mn-lt"/>
              </a:rPr>
              <a:t>up from </a:t>
            </a:r>
            <a:r>
              <a:rPr lang="en-US" sz="1400">
                <a:solidFill>
                  <a:srgbClr val="FFFFFF"/>
                </a:solidFill>
                <a:latin typeface="Arial Narrow"/>
                <a:ea typeface="+mn-lt"/>
                <a:cs typeface="+mn-lt"/>
              </a:rPr>
              <a:t>67%</a:t>
            </a:r>
            <a:r>
              <a:rPr lang="en-US" sz="1400" i="1">
                <a:solidFill>
                  <a:srgbClr val="FFFFFF"/>
                </a:solidFill>
                <a:latin typeface="Arial Narrow"/>
                <a:ea typeface="+mn-lt"/>
                <a:cs typeface="+mn-lt"/>
              </a:rPr>
              <a:t> in</a:t>
            </a:r>
            <a:r>
              <a:rPr lang="en-US" sz="1400">
                <a:solidFill>
                  <a:srgbClr val="FFFFFF"/>
                </a:solidFill>
                <a:latin typeface="Arial Narrow"/>
                <a:ea typeface="+mn-lt"/>
                <a:cs typeface="+mn-lt"/>
              </a:rPr>
              <a:t> 2016.</a:t>
            </a:r>
          </a:p>
          <a:p>
            <a:pPr algn="ctr"/>
            <a:endParaRPr lang="en-US" sz="1400">
              <a:solidFill>
                <a:srgbClr val="FFFFFF"/>
              </a:solidFill>
              <a:latin typeface="Arial Narrow"/>
              <a:cs typeface="Calibri"/>
            </a:endParaRPr>
          </a:p>
          <a:p>
            <a:pPr algn="ctr"/>
            <a:endParaRPr lang="en-US" sz="140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ABEA95C1-566C-4099-BCDE-0F6FDE2B8FED}"/>
              </a:ext>
            </a:extLst>
          </p:cNvPr>
          <p:cNvSpPr txBox="1"/>
          <p:nvPr/>
        </p:nvSpPr>
        <p:spPr>
          <a:xfrm>
            <a:off x="7729267" y="2553420"/>
            <a:ext cx="1521125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i="1">
                <a:solidFill>
                  <a:srgbClr val="FFFFFF"/>
                </a:solidFill>
                <a:latin typeface="Arial Narrow"/>
              </a:rPr>
              <a:t>By </a:t>
            </a:r>
            <a:r>
              <a:rPr lang="en-US" sz="1400">
                <a:solidFill>
                  <a:srgbClr val="FFFFFF"/>
                </a:solidFill>
                <a:latin typeface="Arial Narrow"/>
              </a:rPr>
              <a:t>2021</a:t>
            </a:r>
            <a:endParaRPr lang="pt-BR">
              <a:cs typeface="Calibri"/>
            </a:endParaRPr>
          </a:p>
          <a:p>
            <a:pPr algn="ctr"/>
            <a:r>
              <a:rPr lang="en-US" sz="1400">
                <a:solidFill>
                  <a:srgbClr val="FFFFFF"/>
                </a:solidFill>
                <a:latin typeface="Arial Narrow"/>
              </a:rPr>
              <a:t> 53 Mbps  </a:t>
            </a:r>
          </a:p>
          <a:p>
            <a:pPr algn="ctr"/>
            <a:r>
              <a:rPr lang="en-US" sz="1400" i="1">
                <a:solidFill>
                  <a:srgbClr val="FFFFFF"/>
                </a:solidFill>
                <a:latin typeface="Arial Narrow"/>
              </a:rPr>
              <a:t>average broadband </a:t>
            </a:r>
          </a:p>
          <a:p>
            <a:pPr algn="ctr"/>
            <a:r>
              <a:rPr lang="en-US" sz="1400" i="1">
                <a:solidFill>
                  <a:srgbClr val="FFFFFF"/>
                </a:solidFill>
                <a:latin typeface="Arial Narrow"/>
              </a:rPr>
              <a:t>speed up from </a:t>
            </a:r>
            <a:r>
              <a:rPr lang="en-US" sz="1400">
                <a:solidFill>
                  <a:srgbClr val="FFFFFF"/>
                </a:solidFill>
                <a:latin typeface="Arial Narrow"/>
              </a:rPr>
              <a:t>27.5 Mbps </a:t>
            </a:r>
            <a:r>
              <a:rPr lang="en-US" sz="1400" i="1">
                <a:solidFill>
                  <a:srgbClr val="FFFFFF"/>
                </a:solidFill>
                <a:latin typeface="Arial Narrow"/>
              </a:rPr>
              <a:t>in </a:t>
            </a:r>
            <a:r>
              <a:rPr lang="en-US" sz="1400">
                <a:solidFill>
                  <a:srgbClr val="FFFFFF"/>
                </a:solidFill>
                <a:latin typeface="Arial Narrow"/>
              </a:rPr>
              <a:t>2016</a:t>
            </a:r>
            <a:r>
              <a:rPr lang="en-US" sz="1400" i="1">
                <a:solidFill>
                  <a:srgbClr val="FFFFFF"/>
                </a:solidFill>
                <a:latin typeface="Arial Narrow"/>
              </a:rPr>
              <a:t>.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09D0F28B-0887-4C58-9550-22C209932C4C}"/>
              </a:ext>
            </a:extLst>
          </p:cNvPr>
          <p:cNvSpPr txBox="1"/>
          <p:nvPr/>
        </p:nvSpPr>
        <p:spPr>
          <a:xfrm>
            <a:off x="9310778" y="3056627"/>
            <a:ext cx="1506747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i="1">
                <a:solidFill>
                  <a:srgbClr val="FFFFFF"/>
                </a:solidFill>
                <a:latin typeface="Arial Narrow"/>
              </a:rPr>
              <a:t>By </a:t>
            </a:r>
            <a:r>
              <a:rPr lang="en-US" sz="1400">
                <a:solidFill>
                  <a:srgbClr val="FFFFFF"/>
                </a:solidFill>
                <a:latin typeface="Arial Narrow"/>
              </a:rPr>
              <a:t>2021</a:t>
            </a:r>
            <a:endParaRPr lang="pt-BR"/>
          </a:p>
          <a:p>
            <a:pPr algn="ctr"/>
            <a:r>
              <a:rPr lang="en-US" sz="1400">
                <a:solidFill>
                  <a:srgbClr val="FFFFFF"/>
                </a:solidFill>
                <a:latin typeface="Arial Narrow"/>
              </a:rPr>
              <a:t> 20 Mbps   </a:t>
            </a:r>
          </a:p>
          <a:p>
            <a:pPr algn="ctr"/>
            <a:r>
              <a:rPr lang="en-US" sz="1400" i="1">
                <a:solidFill>
                  <a:srgbClr val="FFFFFF"/>
                </a:solidFill>
                <a:latin typeface="Arial Narrow"/>
              </a:rPr>
              <a:t>average mobile </a:t>
            </a:r>
          </a:p>
          <a:p>
            <a:pPr algn="ctr"/>
            <a:r>
              <a:rPr lang="en-US" sz="1400" i="1">
                <a:solidFill>
                  <a:srgbClr val="FFFFFF"/>
                </a:solidFill>
                <a:latin typeface="Arial Narrow"/>
              </a:rPr>
              <a:t>Speed up from </a:t>
            </a:r>
            <a:r>
              <a:rPr lang="en-US" sz="1400">
                <a:solidFill>
                  <a:srgbClr val="FFFFFF"/>
                </a:solidFill>
                <a:latin typeface="Arial Narrow"/>
              </a:rPr>
              <a:t>6.8 Mbps </a:t>
            </a:r>
            <a:r>
              <a:rPr lang="en-US" sz="1400" i="1">
                <a:solidFill>
                  <a:srgbClr val="FFFFFF"/>
                </a:solidFill>
                <a:latin typeface="Arial Narrow"/>
              </a:rPr>
              <a:t>in</a:t>
            </a:r>
            <a:r>
              <a:rPr lang="en-US" sz="1400">
                <a:solidFill>
                  <a:srgbClr val="FFFFFF"/>
                </a:solidFill>
                <a:latin typeface="Arial Narrow"/>
              </a:rPr>
              <a:t> 2016.</a:t>
            </a:r>
          </a:p>
        </p:txBody>
      </p:sp>
    </p:spTree>
    <p:extLst>
      <p:ext uri="{BB962C8B-B14F-4D97-AF65-F5344CB8AC3E}">
        <p14:creationId xmlns:p14="http://schemas.microsoft.com/office/powerpoint/2010/main" val="848298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72089" y="2337967"/>
            <a:ext cx="2262753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/>
            <a:r>
              <a:rPr lang="pt-BR" b="1" i="1">
                <a:solidFill>
                  <a:schemeClr val="bg1"/>
                </a:solidFill>
                <a:latin typeface="Arial Narrow"/>
              </a:rPr>
              <a:t>Big Data</a:t>
            </a:r>
            <a:r>
              <a:rPr lang="pt-BR" b="1">
                <a:solidFill>
                  <a:schemeClr val="bg1"/>
                </a:solidFill>
                <a:latin typeface="Arial Narrow"/>
              </a:rPr>
              <a:t> e </a:t>
            </a:r>
            <a:r>
              <a:rPr lang="pt-BR" b="1" i="1" err="1">
                <a:solidFill>
                  <a:schemeClr val="bg1"/>
                </a:solidFill>
                <a:latin typeface="Arial Narrow"/>
              </a:rPr>
              <a:t>Analytics</a:t>
            </a:r>
            <a:endParaRPr lang="pt-BR" b="1" i="1">
              <a:solidFill>
                <a:schemeClr val="bg1"/>
              </a:solidFill>
              <a:latin typeface="Arial Narrow"/>
            </a:endParaRPr>
          </a:p>
          <a:p>
            <a:endParaRPr lang="pt-BR">
              <a:solidFill>
                <a:schemeClr val="bg1"/>
              </a:solidFill>
              <a:latin typeface="Arial Narrow" panose="020B0606020202030204" pitchFamily="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544368" y="2364159"/>
            <a:ext cx="2262753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>
              <a:buNone/>
            </a:pPr>
            <a:r>
              <a:rPr lang="pt-BR" b="1">
                <a:solidFill>
                  <a:schemeClr val="bg1"/>
                </a:solidFill>
                <a:latin typeface="Arial Narrow"/>
              </a:rPr>
              <a:t>Inteligência artificial </a:t>
            </a:r>
          </a:p>
        </p:txBody>
      </p:sp>
      <p:pic>
        <p:nvPicPr>
          <p:cNvPr id="7" name="Picture 15">
            <a:extLst>
              <a:ext uri="{FF2B5EF4-FFF2-40B4-BE49-F238E27FC236}">
                <a16:creationId xmlns:a16="http://schemas.microsoft.com/office/drawing/2014/main" id="{D5DCB9E6-E446-4C26-AB37-55EAB5066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716" y="1063735"/>
            <a:ext cx="1183375" cy="1156602"/>
          </a:xfrm>
          <a:prstGeom prst="rect">
            <a:avLst/>
          </a:prstGeom>
        </p:spPr>
      </p:pic>
      <p:pic>
        <p:nvPicPr>
          <p:cNvPr id="8" name="Picture 17" descr="Uma imagem contendo gráficos vetoriais&#10;&#10;Descrição gerada com alta confiança">
            <a:extLst>
              <a:ext uri="{FF2B5EF4-FFF2-40B4-BE49-F238E27FC236}">
                <a16:creationId xmlns:a16="http://schemas.microsoft.com/office/drawing/2014/main" id="{4343F1B0-9400-4517-988E-5769753D80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0652" y="1065126"/>
            <a:ext cx="1147318" cy="1154808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71293" y="190200"/>
            <a:ext cx="5978913" cy="64633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pt-BR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ea typeface="Segoe UI 8" panose="020B0502040204020203" pitchFamily="34" charset="0"/>
                <a:cs typeface="Arial"/>
              </a:rPr>
              <a:t>QUAIS SÃO OS RECURSOS TECNOLÓGICOS QUE </a:t>
            </a:r>
            <a:r>
              <a:rPr lang="pt-BR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ea typeface="Segoe UI 8" panose="020B0502040204020203" pitchFamily="34" charset="0"/>
                <a:cs typeface="Segoe UI"/>
              </a:rPr>
              <a:t>SUSTENTAM A TRANSFORMAÇÃO DIGITAL?</a:t>
            </a:r>
            <a:endParaRPr lang="pt-BR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antGarde Md BT"/>
              <a:cs typeface="Arial"/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757026"/>
              </p:ext>
            </p:extLst>
          </p:nvPr>
        </p:nvGraphicFramePr>
        <p:xfrm>
          <a:off x="431320" y="2746075"/>
          <a:ext cx="5557596" cy="3148814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778798">
                  <a:extLst>
                    <a:ext uri="{9D8B030D-6E8A-4147-A177-3AD203B41FA5}">
                      <a16:colId xmlns:a16="http://schemas.microsoft.com/office/drawing/2014/main" val="854754346"/>
                    </a:ext>
                  </a:extLst>
                </a:gridCol>
                <a:gridCol w="2778798">
                  <a:extLst>
                    <a:ext uri="{9D8B030D-6E8A-4147-A177-3AD203B41FA5}">
                      <a16:colId xmlns:a16="http://schemas.microsoft.com/office/drawing/2014/main" val="2424406500"/>
                    </a:ext>
                  </a:extLst>
                </a:gridCol>
              </a:tblGrid>
              <a:tr h="680562">
                <a:tc>
                  <a:txBody>
                    <a:bodyPr/>
                    <a:lstStyle/>
                    <a:p>
                      <a:pPr algn="ctr"/>
                      <a:r>
                        <a:rPr lang="pt-BR"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2" charset="0"/>
                        </a:rPr>
                        <a:t>TÉCNICAS </a:t>
                      </a:r>
                      <a:endParaRPr lang="pt-BR" sz="1800">
                        <a:solidFill>
                          <a:schemeClr val="bg1"/>
                        </a:solidFill>
                        <a:latin typeface="Arial Narrow" panose="020B0606020202030204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>
                          <a:solidFill>
                            <a:schemeClr val="bg1"/>
                          </a:solidFill>
                          <a:latin typeface="Arial Narrow" panose="020B0606020202030204" pitchFamily="2" charset="0"/>
                        </a:rPr>
                        <a:t>TECNOLOGIAS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6308404"/>
                  </a:ext>
                </a:extLst>
              </a:tr>
              <a:tr h="467051">
                <a:tc>
                  <a:txBody>
                    <a:bodyPr/>
                    <a:lstStyle/>
                    <a:p>
                      <a:pPr algn="ctr"/>
                      <a:r>
                        <a:rPr lang="pt-BR" sz="1800">
                          <a:solidFill>
                            <a:schemeClr val="bg1"/>
                          </a:solidFill>
                          <a:latin typeface="Arial Narrow" panose="020B0606020202030204" pitchFamily="2" charset="0"/>
                        </a:rPr>
                        <a:t>Classificação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i="1" kern="1200">
                          <a:solidFill>
                            <a:schemeClr val="bg1"/>
                          </a:solidFill>
                          <a:latin typeface="Arial Narrow"/>
                        </a:rPr>
                        <a:t>Business Intelligence </a:t>
                      </a:r>
                      <a:r>
                        <a:rPr lang="pt-BR" sz="1800" kern="1200">
                          <a:solidFill>
                            <a:schemeClr val="bg1"/>
                          </a:solidFill>
                          <a:latin typeface="Arial Narrow"/>
                        </a:rPr>
                        <a:t>(BI)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6634804"/>
                  </a:ext>
                </a:extLst>
              </a:tr>
              <a:tr h="627184">
                <a:tc>
                  <a:txBody>
                    <a:bodyPr/>
                    <a:lstStyle/>
                    <a:p>
                      <a:pPr algn="ctr"/>
                      <a:r>
                        <a:rPr lang="pt-BR" sz="1800">
                          <a:solidFill>
                            <a:schemeClr val="bg1"/>
                          </a:solidFill>
                          <a:latin typeface="Arial Narrow" panose="020B0606020202030204" pitchFamily="2" charset="0"/>
                        </a:rPr>
                        <a:t>"Clusterização"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kern="1200">
                          <a:solidFill>
                            <a:schemeClr val="bg1"/>
                          </a:solidFill>
                          <a:latin typeface="Arial Narrow"/>
                        </a:rPr>
                        <a:t>Extract, Transform, and Load</a:t>
                      </a:r>
                      <a:r>
                        <a:rPr lang="en-US" sz="1800" kern="1200">
                          <a:solidFill>
                            <a:schemeClr val="bg1"/>
                          </a:solidFill>
                          <a:latin typeface="Arial Narrow"/>
                        </a:rPr>
                        <a:t> (ETL) </a:t>
                      </a:r>
                      <a:endParaRPr lang="pt-BR" sz="1800" kern="1200">
                        <a:solidFill>
                          <a:schemeClr val="bg1"/>
                        </a:solidFill>
                        <a:latin typeface="Arial Narrow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568291"/>
                  </a:ext>
                </a:extLst>
              </a:tr>
              <a:tr h="453707">
                <a:tc>
                  <a:txBody>
                    <a:bodyPr/>
                    <a:lstStyle/>
                    <a:p>
                      <a:pPr algn="ctr"/>
                      <a:r>
                        <a:rPr lang="pt-BR" sz="1800">
                          <a:solidFill>
                            <a:schemeClr val="bg1"/>
                          </a:solidFill>
                          <a:latin typeface="Arial Narrow" panose="020B0606020202030204" pitchFamily="2" charset="0"/>
                        </a:rPr>
                        <a:t>Mineração de dados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kern="1200">
                          <a:solidFill>
                            <a:schemeClr val="bg1"/>
                          </a:solidFill>
                          <a:latin typeface="Arial Narrow" panose="020B0606020202030204" pitchFamily="2" charset="0"/>
                        </a:rPr>
                        <a:t>R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5871258"/>
                  </a:ext>
                </a:extLst>
              </a:tr>
              <a:tr h="453707">
                <a:tc>
                  <a:txBody>
                    <a:bodyPr/>
                    <a:lstStyle/>
                    <a:p>
                      <a:pPr algn="ctr"/>
                      <a:r>
                        <a:rPr lang="pt-BR" sz="1800" kern="12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2" charset="0"/>
                        </a:rPr>
                        <a:t>Linguagem natural </a:t>
                      </a:r>
                      <a:endParaRPr lang="pt-BR" sz="1800">
                        <a:solidFill>
                          <a:schemeClr val="bg1"/>
                        </a:solidFill>
                        <a:latin typeface="Arial Narrow" panose="020B0606020202030204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i="1" kern="1200" err="1">
                          <a:solidFill>
                            <a:schemeClr val="bg1"/>
                          </a:solidFill>
                          <a:latin typeface="Arial Narrow"/>
                        </a:rPr>
                        <a:t>Visualization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2075761"/>
                  </a:ext>
                </a:extLst>
              </a:tr>
              <a:tr h="453707">
                <a:tc>
                  <a:txBody>
                    <a:bodyPr/>
                    <a:lstStyle/>
                    <a:p>
                      <a:pPr algn="ctr"/>
                      <a:r>
                        <a:rPr lang="pt-BR" sz="1800" kern="12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2" charset="0"/>
                        </a:rPr>
                        <a:t>Aprendizado de máquina</a:t>
                      </a:r>
                      <a:endParaRPr lang="pt-BR" sz="1800">
                        <a:solidFill>
                          <a:schemeClr val="bg1"/>
                        </a:solidFill>
                        <a:latin typeface="Arial Narrow" panose="020B0606020202030204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i="1" kern="1200">
                          <a:solidFill>
                            <a:schemeClr val="bg1"/>
                          </a:solidFill>
                          <a:latin typeface="Arial Narrow"/>
                        </a:rPr>
                        <a:t>Non-</a:t>
                      </a:r>
                      <a:r>
                        <a:rPr lang="pt-BR" sz="1800" i="1" kern="1200" err="1">
                          <a:solidFill>
                            <a:schemeClr val="bg1"/>
                          </a:solidFill>
                          <a:latin typeface="Arial Narrow"/>
                        </a:rPr>
                        <a:t>relational</a:t>
                      </a:r>
                      <a:r>
                        <a:rPr lang="pt-BR" sz="1800" i="1" kern="1200">
                          <a:solidFill>
                            <a:schemeClr val="bg1"/>
                          </a:solidFill>
                          <a:latin typeface="Arial Narrow"/>
                        </a:rPr>
                        <a:t> </a:t>
                      </a:r>
                      <a:r>
                        <a:rPr lang="pt-BR" sz="1800" i="1" kern="1200" err="1">
                          <a:solidFill>
                            <a:schemeClr val="bg1"/>
                          </a:solidFill>
                          <a:latin typeface="Arial Narrow"/>
                        </a:rPr>
                        <a:t>database</a:t>
                      </a:r>
                      <a:endParaRPr lang="pt-BR" sz="1800" i="1" kern="1200">
                        <a:solidFill>
                          <a:schemeClr val="bg1"/>
                        </a:solidFill>
                        <a:latin typeface="Arial Narrow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80761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6501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10" descr="Uma imagem contendo monitor, equipamentos eletrônicos, interior, mostrador&#10;&#10;Descrição gerada com muito alta confiança">
            <a:extLst>
              <a:ext uri="{FF2B5EF4-FFF2-40B4-BE49-F238E27FC236}">
                <a16:creationId xmlns:a16="http://schemas.microsoft.com/office/drawing/2014/main" id="{283C818C-2B76-4479-837D-E9A748202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389" y="1333500"/>
            <a:ext cx="4832768" cy="4708584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3EA19E8F-9C0C-4393-BE20-113441F3DE93}"/>
              </a:ext>
            </a:extLst>
          </p:cNvPr>
          <p:cNvSpPr/>
          <p:nvPr/>
        </p:nvSpPr>
        <p:spPr>
          <a:xfrm>
            <a:off x="254420" y="218813"/>
            <a:ext cx="8725414" cy="400110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ea typeface="Segoe UI 8" panose="020B0502040204020203" pitchFamily="34" charset="0"/>
                <a:cs typeface="Arial"/>
              </a:rPr>
              <a:t>INTELIGÊNCIA ARTIFICIAL NA EDUCAÇÃO</a:t>
            </a:r>
            <a:endParaRPr lang="pt-BR" sz="20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/>
              <a:cs typeface="Arial"/>
            </a:endParaRPr>
          </a:p>
        </p:txBody>
      </p:sp>
      <p:sp>
        <p:nvSpPr>
          <p:cNvPr id="6" name="CaixaDeTexto 1">
            <a:extLst>
              <a:ext uri="{FF2B5EF4-FFF2-40B4-BE49-F238E27FC236}">
                <a16:creationId xmlns:a16="http://schemas.microsoft.com/office/drawing/2014/main" id="{216C4890-ADF4-4A93-A1DA-C2DEAD0F3227}"/>
              </a:ext>
            </a:extLst>
          </p:cNvPr>
          <p:cNvSpPr txBox="1"/>
          <p:nvPr/>
        </p:nvSpPr>
        <p:spPr>
          <a:xfrm>
            <a:off x="304387" y="626271"/>
            <a:ext cx="2830597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>
                <a:solidFill>
                  <a:schemeClr val="bg1"/>
                </a:solidFill>
                <a:latin typeface="Arial Narrow"/>
              </a:rPr>
              <a:t>LINGUAGEM NATURAL</a:t>
            </a:r>
            <a:endParaRPr lang="pt-BR"/>
          </a:p>
          <a:p>
            <a:endParaRPr lang="pt-BR" sz="2400" b="1">
              <a:solidFill>
                <a:schemeClr val="bg1"/>
              </a:solidFill>
              <a:latin typeface="Arial Narrow" panose="020B0606020202030204" pitchFamily="2" charset="0"/>
              <a:cs typeface="Calibri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151AB0A-8ACB-4074-8664-3F22333A4081}"/>
              </a:ext>
            </a:extLst>
          </p:cNvPr>
          <p:cNvSpPr txBox="1"/>
          <p:nvPr/>
        </p:nvSpPr>
        <p:spPr>
          <a:xfrm>
            <a:off x="2235319" y="4823245"/>
            <a:ext cx="2311879" cy="307777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400">
                <a:solidFill>
                  <a:schemeClr val="bg1"/>
                </a:solidFill>
                <a:latin typeface="Arial"/>
                <a:ea typeface="+mn-lt"/>
                <a:cs typeface="+mn-lt"/>
                <a:hlinkClick r:id="rId3"/>
              </a:rPr>
              <a:t>Assista à videoaula</a:t>
            </a:r>
            <a:r>
              <a:rPr lang="pt-BR" sz="1400">
                <a:solidFill>
                  <a:schemeClr val="bg1"/>
                </a:solidFill>
                <a:latin typeface="Arial"/>
                <a:ea typeface="+mn-lt"/>
                <a:cs typeface="+mn-lt"/>
              </a:rPr>
              <a:t> </a:t>
            </a:r>
            <a:endParaRPr lang="pt-BR" sz="1400">
              <a:solidFill>
                <a:schemeClr val="bg1"/>
              </a:solidFill>
              <a:latin typeface="Arial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83671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04083" y="4369460"/>
            <a:ext cx="2788666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t-BR" sz="1600">
                <a:solidFill>
                  <a:schemeClr val="bg1"/>
                </a:solidFill>
                <a:latin typeface="Arial Narrow"/>
              </a:rPr>
              <a:t>CLASSIFICAÇÃO</a:t>
            </a:r>
            <a:endParaRPr lang="pt-BR" sz="1600"/>
          </a:p>
          <a:p>
            <a:r>
              <a:rPr lang="pt-BR" sz="1600">
                <a:solidFill>
                  <a:schemeClr val="bg1"/>
                </a:solidFill>
                <a:latin typeface="Arial Narrow"/>
                <a:cs typeface="Calibri"/>
              </a:rPr>
              <a:t>ESTATÍSTICAS</a:t>
            </a:r>
          </a:p>
          <a:p>
            <a:r>
              <a:rPr lang="pt-BR" sz="1600">
                <a:solidFill>
                  <a:schemeClr val="bg1"/>
                </a:solidFill>
                <a:latin typeface="Arial Narrow"/>
                <a:cs typeface="Calibri"/>
              </a:rPr>
              <a:t>APRENDIZAGEM DE MÁQUINA</a:t>
            </a:r>
          </a:p>
          <a:p>
            <a:pPr algn="r"/>
            <a:endParaRPr lang="pt-BR" sz="1600" b="1">
              <a:solidFill>
                <a:schemeClr val="bg1"/>
              </a:solidFill>
              <a:latin typeface="Arial Narrow" panose="020B0606020202030204" pitchFamily="2" charset="0"/>
              <a:cs typeface="Calibri"/>
            </a:endParaRPr>
          </a:p>
        </p:txBody>
      </p:sp>
      <p:pic>
        <p:nvPicPr>
          <p:cNvPr id="9" name="Imagem 8" descr="Uma imagem contendo gráficos vetoriais&#10;&#10;Descrição gerada com alta confiança">
            <a:extLst>
              <a:ext uri="{FF2B5EF4-FFF2-40B4-BE49-F238E27FC236}">
                <a16:creationId xmlns:a16="http://schemas.microsoft.com/office/drawing/2014/main" id="{5777CD8D-D58F-4A7E-9D3B-BCAB5B729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776" y="902912"/>
            <a:ext cx="5248867" cy="3396487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9A0B2FA8-FA26-4CB3-8E2C-090B05F04095}"/>
              </a:ext>
            </a:extLst>
          </p:cNvPr>
          <p:cNvSpPr/>
          <p:nvPr/>
        </p:nvSpPr>
        <p:spPr>
          <a:xfrm>
            <a:off x="302165" y="754317"/>
            <a:ext cx="8528841" cy="584775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>
                <a:solidFill>
                  <a:schemeClr val="bg1"/>
                </a:solidFill>
                <a:latin typeface="Arial Narrow"/>
              </a:rPr>
              <a:t>Aprendizagem Adaptativa e </a:t>
            </a:r>
            <a:endParaRPr lang="pt-BR" sz="1600">
              <a:solidFill>
                <a:schemeClr val="bg1"/>
              </a:solidFill>
              <a:latin typeface="Calibri" panose="020F0502020204030204"/>
              <a:cs typeface="Calibri" panose="020F0502020204030204"/>
            </a:endParaRPr>
          </a:p>
          <a:p>
            <a:r>
              <a:rPr lang="pt-BR" sz="1600">
                <a:solidFill>
                  <a:schemeClr val="bg1"/>
                </a:solidFill>
                <a:latin typeface="Arial Narrow"/>
              </a:rPr>
              <a:t>Trilha de Aprendizagem</a:t>
            </a:r>
            <a:endParaRPr lang="pt-BR" sz="1600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3" name="Retângulo 13">
            <a:extLst>
              <a:ext uri="{FF2B5EF4-FFF2-40B4-BE49-F238E27FC236}">
                <a16:creationId xmlns:a16="http://schemas.microsoft.com/office/drawing/2014/main" id="{6C9E4E0C-F759-4D9C-9ECA-BC393095F12E}"/>
              </a:ext>
            </a:extLst>
          </p:cNvPr>
          <p:cNvSpPr/>
          <p:nvPr/>
        </p:nvSpPr>
        <p:spPr>
          <a:xfrm>
            <a:off x="254420" y="218813"/>
            <a:ext cx="8725414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pt-BR" sz="28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ea typeface="Segoe UI 8" panose="020B0502040204020203" pitchFamily="34" charset="0"/>
                <a:cs typeface="Arial"/>
              </a:rPr>
              <a:t>INTELIGÊNCIA  ARTIFICIAL NA EDUCAÇÃO</a:t>
            </a:r>
            <a:endParaRPr lang="pt-BR" sz="28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3038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3">
            <a:extLst>
              <a:ext uri="{FF2B5EF4-FFF2-40B4-BE49-F238E27FC236}">
                <a16:creationId xmlns:a16="http://schemas.microsoft.com/office/drawing/2014/main" id="{B166D761-F059-4807-88E8-1F8DD00B6520}"/>
              </a:ext>
            </a:extLst>
          </p:cNvPr>
          <p:cNvSpPr txBox="1"/>
          <p:nvPr/>
        </p:nvSpPr>
        <p:spPr>
          <a:xfrm>
            <a:off x="306205" y="1580353"/>
            <a:ext cx="8281038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600">
                <a:solidFill>
                  <a:srgbClr val="FFFFFF"/>
                </a:solidFill>
                <a:latin typeface="Arial Narrow"/>
              </a:rPr>
              <a:t>Possibilita o ensino dentro e fora da sala de aula, proporcionando aos alunos uma forma mais interativa de aprender ou praticar o que é ensinado na escola.</a:t>
            </a:r>
            <a:endParaRPr lang="pt-BR" sz="1600">
              <a:latin typeface="Arial Narrow"/>
            </a:endParaRPr>
          </a:p>
        </p:txBody>
      </p:sp>
      <p:sp>
        <p:nvSpPr>
          <p:cNvPr id="2" name="Retângulo 13">
            <a:extLst>
              <a:ext uri="{FF2B5EF4-FFF2-40B4-BE49-F238E27FC236}">
                <a16:creationId xmlns:a16="http://schemas.microsoft.com/office/drawing/2014/main" id="{6908D1FE-5BF8-4612-9520-FDDE3F60AA55}"/>
              </a:ext>
            </a:extLst>
          </p:cNvPr>
          <p:cNvSpPr/>
          <p:nvPr/>
        </p:nvSpPr>
        <p:spPr>
          <a:xfrm>
            <a:off x="225665" y="218813"/>
            <a:ext cx="8725414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pt-BR" sz="28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ea typeface="Segoe UI 8" panose="020B0502040204020203" pitchFamily="34" charset="0"/>
                <a:cs typeface="Arial"/>
              </a:rPr>
              <a:t>INTELIGÊNCIA ARTIFICIAL NA EDUCAÇÃO</a:t>
            </a:r>
            <a:endParaRPr lang="pt-BR" sz="28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/>
              <a:cs typeface="Arial"/>
            </a:endParaRPr>
          </a:p>
        </p:txBody>
      </p:sp>
      <p:pic>
        <p:nvPicPr>
          <p:cNvPr id="3" name="Imagem 3" descr="Uma imagem contendo captura de tela&#10;&#10;Descrição gerada com muito alta confiança">
            <a:extLst>
              <a:ext uri="{FF2B5EF4-FFF2-40B4-BE49-F238E27FC236}">
                <a16:creationId xmlns:a16="http://schemas.microsoft.com/office/drawing/2014/main" id="{CF56121F-455F-4991-A9FB-F862C8046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260" y="2406142"/>
            <a:ext cx="11153953" cy="3181524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D111626A-2069-43B1-860D-4322488322D1}"/>
              </a:ext>
            </a:extLst>
          </p:cNvPr>
          <p:cNvSpPr/>
          <p:nvPr/>
        </p:nvSpPr>
        <p:spPr>
          <a:xfrm>
            <a:off x="302165" y="754317"/>
            <a:ext cx="8528841" cy="584775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>
                <a:solidFill>
                  <a:schemeClr val="bg1"/>
                </a:solidFill>
                <a:latin typeface="Arial Narrow"/>
              </a:rPr>
              <a:t>Aprendizagem Adaptativa e </a:t>
            </a:r>
            <a:endParaRPr lang="pt-BR" sz="1600">
              <a:solidFill>
                <a:schemeClr val="bg1"/>
              </a:solidFill>
              <a:latin typeface="Calibri" panose="020F0502020204030204"/>
              <a:cs typeface="Calibri" panose="020F0502020204030204"/>
            </a:endParaRPr>
          </a:p>
          <a:p>
            <a:r>
              <a:rPr lang="pt-BR" sz="1600">
                <a:solidFill>
                  <a:schemeClr val="bg1"/>
                </a:solidFill>
                <a:latin typeface="Arial Narrow"/>
              </a:rPr>
              <a:t>Trilha de Aprendizagem</a:t>
            </a:r>
            <a:endParaRPr lang="pt-BR" sz="1600">
              <a:solidFill>
                <a:schemeClr val="bg1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07476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03A806502F69B4CBDD4EBC5BEA149D4" ma:contentTypeVersion="7" ma:contentTypeDescription="Crie um novo documento." ma:contentTypeScope="" ma:versionID="bd413f72c896df1c04e44aab855616ee">
  <xsd:schema xmlns:xsd="http://www.w3.org/2001/XMLSchema" xmlns:xs="http://www.w3.org/2001/XMLSchema" xmlns:p="http://schemas.microsoft.com/office/2006/metadata/properties" xmlns:ns2="64aaa46b-1083-4884-a3ed-222ecc0a1ded" targetNamespace="http://schemas.microsoft.com/office/2006/metadata/properties" ma:root="true" ma:fieldsID="744c1e492b8ed4c3e173a96d8de61e2e" ns2:_="">
    <xsd:import namespace="64aaa46b-1083-4884-a3ed-222ecc0a1d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aa46b-1083-4884-a3ed-222ecc0a1d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8BE5BD6-71B2-4466-A61C-8274F96CB80D}"/>
</file>

<file path=customXml/itemProps2.xml><?xml version="1.0" encoding="utf-8"?>
<ds:datastoreItem xmlns:ds="http://schemas.openxmlformats.org/officeDocument/2006/customXml" ds:itemID="{F28A8D62-D320-4112-AF50-D52A57871741}"/>
</file>

<file path=customXml/itemProps3.xml><?xml version="1.0" encoding="utf-8"?>
<ds:datastoreItem xmlns:ds="http://schemas.openxmlformats.org/officeDocument/2006/customXml" ds:itemID="{76210125-D253-4C90-AC56-FEBA7CECC137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16</Slides>
  <Notes>3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Thamires Lizandra Mendes Brito</dc:creator>
  <cp:revision>2</cp:revision>
  <dcterms:created xsi:type="dcterms:W3CDTF">2019-05-13T15:44:40Z</dcterms:created>
  <dcterms:modified xsi:type="dcterms:W3CDTF">2019-08-26T17:01:40Z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0x010100303A806502F69B4CBDD4EBC5BEA149D4</vt:lpwstr>
  </property>
</Properties>
</file>